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6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89" r:id="rId5"/>
    <p:sldId id="280" r:id="rId6"/>
    <p:sldId id="272" r:id="rId7"/>
    <p:sldId id="304" r:id="rId8"/>
    <p:sldId id="297" r:id="rId9"/>
    <p:sldId id="298" r:id="rId10"/>
    <p:sldId id="300" r:id="rId11"/>
    <p:sldId id="296" r:id="rId12"/>
    <p:sldId id="299" r:id="rId13"/>
    <p:sldId id="302" r:id="rId14"/>
    <p:sldId id="303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13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0A2"/>
    <a:srgbClr val="FAEEDE"/>
    <a:srgbClr val="EFD9EE"/>
    <a:srgbClr val="D583D7"/>
    <a:srgbClr val="F3FAFB"/>
    <a:srgbClr val="40404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04" autoAdjust="0"/>
    <p:restoredTop sz="94670"/>
  </p:normalViewPr>
  <p:slideViewPr>
    <p:cSldViewPr snapToGrid="0">
      <p:cViewPr varScale="1">
        <p:scale>
          <a:sx n="66" d="100"/>
          <a:sy n="66" d="100"/>
        </p:scale>
        <p:origin x="72" y="960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kang\Desktop\Eric\Surveys\Fall%202019%20CTL%20Needs%20Assessment%20and%20Survey_All%20Responses.xlsx" TargetMode="Externa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1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7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7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7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7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7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059291272728818"/>
          <c:y val="5.8581756622785142E-2"/>
          <c:w val="0.53306615608641938"/>
          <c:h val="0.84965045994484267"/>
        </c:manualLayout>
      </c:layout>
      <c:barChart>
        <c:barDir val="bar"/>
        <c:grouping val="stacked"/>
        <c:varyColors val="0"/>
        <c:ser>
          <c:idx val="3"/>
          <c:order val="0"/>
          <c:tx>
            <c:strRef>
              <c:f>'Agg-Graph'!$U$175</c:f>
              <c:strCache>
                <c:ptCount val="1"/>
                <c:pt idx="0">
                  <c:v>4: very effective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'Agg-Graph'!$T$176:$T$186</c:f>
              <c:strCache>
                <c:ptCount val="11"/>
                <c:pt idx="0">
                  <c:v>Intensive seminars: more than a year, may include summer</c:v>
                </c:pt>
                <c:pt idx="1">
                  <c:v>Year-long seminars (~25 hours/year)</c:v>
                </c:pt>
                <c:pt idx="2">
                  <c:v>One-semester or “mini” seminars (10-15 hours/semester)</c:v>
                </c:pt>
                <c:pt idx="3">
                  <c:v>Mini-grants (Assignment Design, ePortfolio)</c:v>
                </c:pt>
                <c:pt idx="4">
                  <c:v>Conferences (Humanities, First Year, etc.)</c:v>
                </c:pt>
                <c:pt idx="5">
                  <c:v>Brown-Bags/Conversations at the Center and/or short workshops</c:v>
                </c:pt>
                <c:pt idx="6">
                  <c:v>In Transit author (manuscript or chapter)</c:v>
                </c:pt>
                <c:pt idx="7">
                  <c:v>In Transit author (short pieces, book reviews, etc.)</c:v>
                </c:pt>
                <c:pt idx="8">
                  <c:v>Benchmark Readings (norming sessions, scoring, reflection)</c:v>
                </c:pt>
                <c:pt idx="9">
                  <c:v>Evening/weekend workshops</c:v>
                </c:pt>
                <c:pt idx="10">
                  <c:v>Online (asynchronous) workshops</c:v>
                </c:pt>
              </c:strCache>
            </c:strRef>
          </c:cat>
          <c:val>
            <c:numRef>
              <c:f>'Agg-Graph'!$U$176:$U$186</c:f>
              <c:numCache>
                <c:formatCode>0.0%</c:formatCode>
                <c:ptCount val="11"/>
                <c:pt idx="0">
                  <c:v>0.26470588235294118</c:v>
                </c:pt>
                <c:pt idx="1">
                  <c:v>0.37857142857142856</c:v>
                </c:pt>
                <c:pt idx="2">
                  <c:v>0.48571428571428571</c:v>
                </c:pt>
                <c:pt idx="3">
                  <c:v>0.44715447154471544</c:v>
                </c:pt>
                <c:pt idx="4">
                  <c:v>0.31868131868131866</c:v>
                </c:pt>
                <c:pt idx="5">
                  <c:v>0.37647058823529411</c:v>
                </c:pt>
                <c:pt idx="6">
                  <c:v>0.31428571428571428</c:v>
                </c:pt>
                <c:pt idx="7">
                  <c:v>0.28813559322033899</c:v>
                </c:pt>
                <c:pt idx="8">
                  <c:v>0.44927536231884058</c:v>
                </c:pt>
                <c:pt idx="9">
                  <c:v>9.375E-2</c:v>
                </c:pt>
                <c:pt idx="10">
                  <c:v>0.30666666666666664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81-41E5-A9C6-62BD6C0D8E2E}"/>
            </c:ext>
          </c:extLst>
        </c:ser>
        <c:ser>
          <c:idx val="2"/>
          <c:order val="1"/>
          <c:tx>
            <c:strRef>
              <c:f>'Agg-Graph'!$V$175</c:f>
              <c:strCache>
                <c:ptCount val="1"/>
                <c:pt idx="0">
                  <c:v>3: useful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'Agg-Graph'!$T$176:$T$186</c:f>
              <c:strCache>
                <c:ptCount val="11"/>
                <c:pt idx="0">
                  <c:v>Intensive seminars: more than a year, may include summer</c:v>
                </c:pt>
                <c:pt idx="1">
                  <c:v>Year-long seminars (~25 hours/year)</c:v>
                </c:pt>
                <c:pt idx="2">
                  <c:v>One-semester or “mini” seminars (10-15 hours/semester)</c:v>
                </c:pt>
                <c:pt idx="3">
                  <c:v>Mini-grants (Assignment Design, ePortfolio)</c:v>
                </c:pt>
                <c:pt idx="4">
                  <c:v>Conferences (Humanities, First Year, etc.)</c:v>
                </c:pt>
                <c:pt idx="5">
                  <c:v>Brown-Bags/Conversations at the Center and/or short workshops</c:v>
                </c:pt>
                <c:pt idx="6">
                  <c:v>In Transit author (manuscript or chapter)</c:v>
                </c:pt>
                <c:pt idx="7">
                  <c:v>In Transit author (short pieces, book reviews, etc.)</c:v>
                </c:pt>
                <c:pt idx="8">
                  <c:v>Benchmark Readings (norming sessions, scoring, reflection)</c:v>
                </c:pt>
                <c:pt idx="9">
                  <c:v>Evening/weekend workshops</c:v>
                </c:pt>
                <c:pt idx="10">
                  <c:v>Online (asynchronous) workshops</c:v>
                </c:pt>
              </c:strCache>
            </c:strRef>
          </c:cat>
          <c:val>
            <c:numRef>
              <c:f>'Agg-Graph'!$V$176:$V$186</c:f>
              <c:numCache>
                <c:formatCode>0.0%</c:formatCode>
                <c:ptCount val="11"/>
                <c:pt idx="0">
                  <c:v>0.30392156862745096</c:v>
                </c:pt>
                <c:pt idx="1">
                  <c:v>0.33571428571428569</c:v>
                </c:pt>
                <c:pt idx="2">
                  <c:v>0.37142857142857144</c:v>
                </c:pt>
                <c:pt idx="3">
                  <c:v>0.34146341463414637</c:v>
                </c:pt>
                <c:pt idx="4">
                  <c:v>0.43956043956043955</c:v>
                </c:pt>
                <c:pt idx="5">
                  <c:v>0.32941176470588235</c:v>
                </c:pt>
                <c:pt idx="6">
                  <c:v>0.32857142857142857</c:v>
                </c:pt>
                <c:pt idx="7">
                  <c:v>0.30508474576271188</c:v>
                </c:pt>
                <c:pt idx="8">
                  <c:v>0.28260869565217389</c:v>
                </c:pt>
                <c:pt idx="9">
                  <c:v>0.265625</c:v>
                </c:pt>
                <c:pt idx="10">
                  <c:v>0.29333333333333333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81-41E5-A9C6-62BD6C0D8E2E}"/>
            </c:ext>
          </c:extLst>
        </c:ser>
        <c:ser>
          <c:idx val="1"/>
          <c:order val="2"/>
          <c:tx>
            <c:strRef>
              <c:f>'Agg-Graph'!$W$175</c:f>
              <c:strCache>
                <c:ptCount val="1"/>
                <c:pt idx="0">
                  <c:v>2: somewhat helpful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cat>
            <c:strRef>
              <c:f>'Agg-Graph'!$T$176:$T$186</c:f>
              <c:strCache>
                <c:ptCount val="11"/>
                <c:pt idx="0">
                  <c:v>Intensive seminars: more than a year, may include summer</c:v>
                </c:pt>
                <c:pt idx="1">
                  <c:v>Year-long seminars (~25 hours/year)</c:v>
                </c:pt>
                <c:pt idx="2">
                  <c:v>One-semester or “mini” seminars (10-15 hours/semester)</c:v>
                </c:pt>
                <c:pt idx="3">
                  <c:v>Mini-grants (Assignment Design, ePortfolio)</c:v>
                </c:pt>
                <c:pt idx="4">
                  <c:v>Conferences (Humanities, First Year, etc.)</c:v>
                </c:pt>
                <c:pt idx="5">
                  <c:v>Brown-Bags/Conversations at the Center and/or short workshops</c:v>
                </c:pt>
                <c:pt idx="6">
                  <c:v>In Transit author (manuscript or chapter)</c:v>
                </c:pt>
                <c:pt idx="7">
                  <c:v>In Transit author (short pieces, book reviews, etc.)</c:v>
                </c:pt>
                <c:pt idx="8">
                  <c:v>Benchmark Readings (norming sessions, scoring, reflection)</c:v>
                </c:pt>
                <c:pt idx="9">
                  <c:v>Evening/weekend workshops</c:v>
                </c:pt>
                <c:pt idx="10">
                  <c:v>Online (asynchronous) workshops</c:v>
                </c:pt>
              </c:strCache>
            </c:strRef>
          </c:cat>
          <c:val>
            <c:numRef>
              <c:f>'Agg-Graph'!$W$176:$W$186</c:f>
              <c:numCache>
                <c:formatCode>0.0%</c:formatCode>
                <c:ptCount val="11"/>
                <c:pt idx="0">
                  <c:v>0.16666666666666666</c:v>
                </c:pt>
                <c:pt idx="1">
                  <c:v>0.16428571428571428</c:v>
                </c:pt>
                <c:pt idx="2">
                  <c:v>0.10714285714285714</c:v>
                </c:pt>
                <c:pt idx="3">
                  <c:v>9.7560975609756101E-2</c:v>
                </c:pt>
                <c:pt idx="4">
                  <c:v>0.10989010989010989</c:v>
                </c:pt>
                <c:pt idx="5">
                  <c:v>0.22352941176470589</c:v>
                </c:pt>
                <c:pt idx="6">
                  <c:v>0.17142857142857143</c:v>
                </c:pt>
                <c:pt idx="7">
                  <c:v>0.16949152542372881</c:v>
                </c:pt>
                <c:pt idx="8">
                  <c:v>0.14492753623188406</c:v>
                </c:pt>
                <c:pt idx="9">
                  <c:v>0.171875</c:v>
                </c:pt>
                <c:pt idx="10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081-41E5-A9C6-62BD6C0D8E2E}"/>
            </c:ext>
          </c:extLst>
        </c:ser>
        <c:ser>
          <c:idx val="0"/>
          <c:order val="3"/>
          <c:tx>
            <c:strRef>
              <c:f>'Agg-Graph'!$X$175</c:f>
              <c:strCache>
                <c:ptCount val="1"/>
                <c:pt idx="0">
                  <c:v>1: not ideal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'Agg-Graph'!$T$176:$T$186</c:f>
              <c:strCache>
                <c:ptCount val="11"/>
                <c:pt idx="0">
                  <c:v>Intensive seminars: more than a year, may include summer</c:v>
                </c:pt>
                <c:pt idx="1">
                  <c:v>Year-long seminars (~25 hours/year)</c:v>
                </c:pt>
                <c:pt idx="2">
                  <c:v>One-semester or “mini” seminars (10-15 hours/semester)</c:v>
                </c:pt>
                <c:pt idx="3">
                  <c:v>Mini-grants (Assignment Design, ePortfolio)</c:v>
                </c:pt>
                <c:pt idx="4">
                  <c:v>Conferences (Humanities, First Year, etc.)</c:v>
                </c:pt>
                <c:pt idx="5">
                  <c:v>Brown-Bags/Conversations at the Center and/or short workshops</c:v>
                </c:pt>
                <c:pt idx="6">
                  <c:v>In Transit author (manuscript or chapter)</c:v>
                </c:pt>
                <c:pt idx="7">
                  <c:v>In Transit author (short pieces, book reviews, etc.)</c:v>
                </c:pt>
                <c:pt idx="8">
                  <c:v>Benchmark Readings (norming sessions, scoring, reflection)</c:v>
                </c:pt>
                <c:pt idx="9">
                  <c:v>Evening/weekend workshops</c:v>
                </c:pt>
                <c:pt idx="10">
                  <c:v>Online (asynchronous) workshops</c:v>
                </c:pt>
              </c:strCache>
            </c:strRef>
          </c:cat>
          <c:val>
            <c:numRef>
              <c:f>'Agg-Graph'!$X$176:$X$186</c:f>
              <c:numCache>
                <c:formatCode>0.0%</c:formatCode>
                <c:ptCount val="11"/>
                <c:pt idx="0">
                  <c:v>0.26470588235294118</c:v>
                </c:pt>
                <c:pt idx="1">
                  <c:v>0.12142857142857143</c:v>
                </c:pt>
                <c:pt idx="2">
                  <c:v>3.5714285714285712E-2</c:v>
                </c:pt>
                <c:pt idx="3">
                  <c:v>0.11382113821138211</c:v>
                </c:pt>
                <c:pt idx="4">
                  <c:v>0.13186813186813187</c:v>
                </c:pt>
                <c:pt idx="5">
                  <c:v>7.0588235294117646E-2</c:v>
                </c:pt>
                <c:pt idx="6">
                  <c:v>0.18571428571428572</c:v>
                </c:pt>
                <c:pt idx="7">
                  <c:v>0.23728813559322035</c:v>
                </c:pt>
                <c:pt idx="8">
                  <c:v>0.12318840579710146</c:v>
                </c:pt>
                <c:pt idx="9">
                  <c:v>0.46875</c:v>
                </c:pt>
                <c:pt idx="10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081-41E5-A9C6-62BD6C0D8E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34404191"/>
        <c:axId val="434408767"/>
      </c:barChart>
      <c:catAx>
        <c:axId val="434404191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4408767"/>
        <c:crosses val="autoZero"/>
        <c:auto val="1"/>
        <c:lblAlgn val="ctr"/>
        <c:lblOffset val="100"/>
        <c:noMultiLvlLbl val="0"/>
      </c:catAx>
      <c:valAx>
        <c:axId val="434408767"/>
        <c:scaling>
          <c:orientation val="minMax"/>
          <c:max val="1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44041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7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bg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8C1-46BF-8440-AEFD0DA39D91}"/>
              </c:ext>
            </c:extLst>
          </c:dPt>
          <c:dPt>
            <c:idx val="1"/>
            <c:bubble3D val="0"/>
            <c:spPr>
              <a:solidFill>
                <a:srgbClr val="40404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38C1-46BF-8440-AEFD0DA39D91}"/>
              </c:ext>
            </c:extLst>
          </c:dPt>
          <c:dLbls>
            <c:dLbl>
              <c:idx val="0"/>
              <c:layout>
                <c:manualLayout>
                  <c:x val="0.1296827957740499"/>
                  <c:y val="0.1232518296912040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59*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8C1-46BF-8440-AEFD0DA39D91}"/>
                </c:ext>
              </c:extLst>
            </c:dLbl>
            <c:dLbl>
              <c:idx val="1"/>
              <c:layout>
                <c:manualLayout>
                  <c:x val="-0.12285738547015254"/>
                  <c:y val="-0.115035041045123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8C1-46BF-8440-AEFD0DA39D91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Sheet1!$A$2:$A$3</c:f>
              <c:strCache>
                <c:ptCount val="2"/>
                <c:pt idx="0">
                  <c:v>Significant</c:v>
                </c:pt>
                <c:pt idx="1">
                  <c:v>Little to no Impact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59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C1-46BF-8440-AEFD0DA39D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5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3"/>
            </a:solidFill>
          </c:spPr>
          <c:dPt>
            <c:idx val="0"/>
            <c:bubble3D val="0"/>
            <c:spPr>
              <a:solidFill>
                <a:schemeClr val="bg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011-4772-93FF-8CF059B07177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011-4772-93FF-8CF059B07177}"/>
              </c:ext>
            </c:extLst>
          </c:dPt>
          <c:dLbls>
            <c:dLbl>
              <c:idx val="0"/>
              <c:layout>
                <c:manualLayout>
                  <c:x val="0.13545031411965294"/>
                  <c:y val="7.21192523069642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011-4772-93FF-8CF059B07177}"/>
                </c:ext>
              </c:extLst>
            </c:dLbl>
            <c:dLbl>
              <c:idx val="1"/>
              <c:layout>
                <c:manualLayout>
                  <c:x val="-0.13545031411965294"/>
                  <c:y val="-0.160265005126587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011-4772-93FF-8CF059B07177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Sheet1!$A$2:$A$3</c:f>
              <c:strCache>
                <c:ptCount val="2"/>
                <c:pt idx="0">
                  <c:v>High</c:v>
                </c:pt>
                <c:pt idx="1">
                  <c:v>Low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52</c:v>
                </c:pt>
                <c:pt idx="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011-4772-93FF-8CF059B071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7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3"/>
            </a:solidFill>
          </c:spPr>
          <c:dPt>
            <c:idx val="0"/>
            <c:bubble3D val="0"/>
            <c:spPr>
              <a:solidFill>
                <a:schemeClr val="bg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7EF-486F-B9C3-BB44DDE740B7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7EF-486F-B9C3-BB44DDE740B7}"/>
              </c:ext>
            </c:extLst>
          </c:dPt>
          <c:dLbls>
            <c:dLbl>
              <c:idx val="0"/>
              <c:layout>
                <c:manualLayout>
                  <c:x val="0.17079629851696362"/>
                  <c:y val="6.9955589217475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7EF-486F-B9C3-BB44DDE740B7}"/>
                </c:ext>
              </c:extLst>
            </c:dLbl>
            <c:dLbl>
              <c:idx val="1"/>
              <c:layout>
                <c:manualLayout>
                  <c:x val="-0.13521373632592953"/>
                  <c:y val="-0.183633421695872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7EF-486F-B9C3-BB44DDE740B7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Sheet1!$A$2:$A$3</c:f>
              <c:strCache>
                <c:ptCount val="2"/>
                <c:pt idx="0">
                  <c:v>High</c:v>
                </c:pt>
                <c:pt idx="1">
                  <c:v>Low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51</c:v>
                </c:pt>
                <c:pt idx="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7EF-486F-B9C3-BB44DDE740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7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7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7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7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7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7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7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7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7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0.9708</cdr:x>
      <cdr:y>0.06755</cdr:y>
    </cdr:from>
    <cdr:to>
      <cdr:x>1</cdr:x>
      <cdr:y>0.11842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931666" y="357419"/>
          <a:ext cx="328823" cy="2691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lIns="45720" rIns="45720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3D6640C-F6A0-4351-856B-14836F234E6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280B7B-2795-4857-B84E-9C600536AE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B120AE1-5DBC-4417-A73B-5F29B67C532C}" type="datetimeFigureOut">
              <a:rPr lang="en-US" smtClean="0"/>
              <a:t>12/13/2019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C3ACD6-6E00-4BE1-A684-34A6BD202E3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7F20A5-CEF2-4B11-A0A4-0F4BC0BD647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C822411-A9A9-4A09-A341-69C657AB42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888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B16A9CD-5E57-4C86-B862-09CA519924BA}" type="datetimeFigureOut">
              <a:rPr lang="en-US" smtClean="0"/>
              <a:t>12/13/2019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CA004F4-F240-48F9-8AE1-486585C7F0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881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A004F4-F240-48F9-8AE1-486585C7F00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1704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A004F4-F240-48F9-8AE1-486585C7F00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1588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A004F4-F240-48F9-8AE1-486585C7F00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187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A004F4-F240-48F9-8AE1-486585C7F00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868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A004F4-F240-48F9-8AE1-486585C7F00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485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A004F4-F240-48F9-8AE1-486585C7F00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003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A004F4-F240-48F9-8AE1-486585C7F00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172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A004F4-F240-48F9-8AE1-486585C7F00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612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A004F4-F240-48F9-8AE1-486585C7F00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9889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A004F4-F240-48F9-8AE1-486585C7F00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2210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A004F4-F240-48F9-8AE1-486585C7F00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182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7D165-49B0-44FF-A267-367F5A6EE3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39514"/>
            <a:ext cx="9144000" cy="2128049"/>
          </a:xfrm>
        </p:spPr>
        <p:txBody>
          <a:bodyPr anchor="b"/>
          <a:lstStyle>
            <a:lvl1pPr algn="ctr">
              <a:lnSpc>
                <a:spcPct val="125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B52800-74D6-4A78-AC9B-8E737A1A3B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21162"/>
            <a:ext cx="9144000" cy="882001"/>
          </a:xfrm>
          <a:solidFill>
            <a:schemeClr val="accent2">
              <a:alpha val="90000"/>
            </a:schemeClr>
          </a:solidFill>
        </p:spPr>
        <p:txBody>
          <a:bodyPr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500" b="1" i="1" kern="1200" spc="65" dirty="0">
                <a:solidFill>
                  <a:schemeClr val="accent1"/>
                </a:solidFill>
                <a:latin typeface="Arial"/>
                <a:ea typeface="+mn-ea"/>
                <a:cs typeface="Arial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B91F7B-C4AF-4FC6-A6BE-657DEF6D5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8ED5-AEFE-4443-9040-726EF6690995}" type="datetime1">
              <a:rPr lang="en-US" smtClean="0"/>
              <a:t>12/13/2019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ED32F8-B0C7-4332-B0A5-BC19DD8C4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030946-D0C7-4F78-94B0-427DAA6D5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50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Horisonta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>
            <a:extLst>
              <a:ext uri="{FF2B5EF4-FFF2-40B4-BE49-F238E27FC236}">
                <a16:creationId xmlns:a16="http://schemas.microsoft.com/office/drawing/2014/main" id="{E4FD2CFF-0F3D-42BB-BBFF-903727B32640}"/>
              </a:ext>
            </a:extLst>
          </p:cNvPr>
          <p:cNvSpPr/>
          <p:nvPr userDrawn="1"/>
        </p:nvSpPr>
        <p:spPr>
          <a:xfrm>
            <a:off x="0" y="1562188"/>
            <a:ext cx="11269980" cy="2359660"/>
          </a:xfrm>
          <a:custGeom>
            <a:avLst/>
            <a:gdLst/>
            <a:ahLst/>
            <a:cxnLst/>
            <a:rect l="l" t="t" r="r" b="b"/>
            <a:pathLst>
              <a:path w="11269980" h="2359660">
                <a:moveTo>
                  <a:pt x="0" y="2359152"/>
                </a:moveTo>
                <a:lnTo>
                  <a:pt x="11269980" y="2359152"/>
                </a:lnTo>
                <a:lnTo>
                  <a:pt x="11269980" y="0"/>
                </a:lnTo>
                <a:lnTo>
                  <a:pt x="0" y="0"/>
                </a:lnTo>
                <a:lnTo>
                  <a:pt x="0" y="2359152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60EB58-EF7E-435A-8B07-B5BCF3AF1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F76098-6FA1-470A-BEF4-E4B0AC75E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47ABC-6745-43B6-8A64-6E191BD65C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4133087"/>
            <a:ext cx="10431780" cy="20438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F57DE0-C032-4FCC-9006-09C2C328A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D216-73DE-4B96-8E1B-BB64D86142BB}" type="datetime1">
              <a:rPr lang="en-US" smtClean="0"/>
              <a:t>12/13/2019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C776CB-2819-4488-9012-A6EA22079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C1B0D46C-2987-401A-A0C4-CFB6F73E9D23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44296" y="1788579"/>
            <a:ext cx="10425684" cy="190687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197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60EB58-EF7E-435A-8B07-B5BCF3AF1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F76098-6FA1-470A-BEF4-E4B0AC75E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F57DE0-C032-4FCC-9006-09C2C328A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D216-73DE-4B96-8E1B-BB64D86142BB}" type="datetime1">
              <a:rPr lang="en-US" smtClean="0"/>
              <a:t>12/13/2019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C776CB-2819-4488-9012-A6EA22079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B15EEB49-54F4-404C-9B31-AD488BFCB2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772412" y="2219248"/>
            <a:ext cx="2414016" cy="2414016"/>
          </a:xfrm>
          <a:prstGeom prst="ellipse">
            <a:avLst/>
          </a:prstGeom>
          <a:noFill/>
          <a:ln w="387350">
            <a:noFill/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7" name="Picture Placeholder 11">
            <a:extLst>
              <a:ext uri="{FF2B5EF4-FFF2-40B4-BE49-F238E27FC236}">
                <a16:creationId xmlns:a16="http://schemas.microsoft.com/office/drawing/2014/main" id="{6B2DD458-866A-421E-9AD0-B0D9E119572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05572" y="2196083"/>
            <a:ext cx="2414016" cy="2414016"/>
          </a:xfrm>
          <a:prstGeom prst="ellipse">
            <a:avLst/>
          </a:prstGeom>
          <a:noFill/>
          <a:ln w="387350">
            <a:noFill/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4" name="Picture Placeholder 11">
            <a:extLst>
              <a:ext uri="{FF2B5EF4-FFF2-40B4-BE49-F238E27FC236}">
                <a16:creationId xmlns:a16="http://schemas.microsoft.com/office/drawing/2014/main" id="{57A4D097-9603-42DC-888D-8039CE6ADC9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587240" y="2019165"/>
            <a:ext cx="3017520" cy="3017520"/>
          </a:xfrm>
          <a:prstGeom prst="ellipse">
            <a:avLst/>
          </a:prstGeom>
          <a:noFill/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B9B9E0BA-35AD-4D69-9A03-35F2509C2C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612900" y="5033963"/>
            <a:ext cx="2700338" cy="738187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9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Text Placeholder 23">
            <a:extLst>
              <a:ext uri="{FF2B5EF4-FFF2-40B4-BE49-F238E27FC236}">
                <a16:creationId xmlns:a16="http://schemas.microsoft.com/office/drawing/2014/main" id="{B1CC61B3-695C-423D-8F0B-45674DC932B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745831" y="5236700"/>
            <a:ext cx="2700338" cy="738187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9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7" name="Text Placeholder 23">
            <a:extLst>
              <a:ext uri="{FF2B5EF4-FFF2-40B4-BE49-F238E27FC236}">
                <a16:creationId xmlns:a16="http://schemas.microsoft.com/office/drawing/2014/main" id="{B870F23E-35A1-4942-A685-641AA883066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878762" y="5033963"/>
            <a:ext cx="2700338" cy="738187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9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863B8202-88BB-4ED4-B936-9D9C0B4C8D1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220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11141-A77D-4E0E-8CAF-4CD3B2799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EFDE0-5A54-402A-B0C3-6BC0BB739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2825AD-4585-4E37-A076-3D0070C93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2561F-7E45-400C-8758-912CDFE9410A}" type="datetime1">
              <a:rPr lang="en-US" smtClean="0"/>
              <a:t>12/13/2019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064AD-EDC3-4B13-8CD6-49EB60099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90FD1E-16F6-49B1-A938-8CE601ED7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465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FA988-92AD-48D7-890A-AA0540961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A999FA-A189-41DB-9CFC-D1356C5343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4D83DC-20E7-4B71-9794-36FC33B1B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4BC7-4CDB-41D7-81AF-9CE8473FF4B8}" type="datetime1">
              <a:rPr lang="en-US" smtClean="0"/>
              <a:t>12/13/2019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E7D103-1290-4592-B37C-19C9C9DBE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55B1B-4A5C-42C7-99A5-B8217736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201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60EB58-EF7E-435A-8B07-B5BCF3AF1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F76098-6FA1-470A-BEF4-E4B0AC75E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47ABC-6745-43B6-8A64-6E191BD65C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387105-2538-4216-9A7E-445FA092F9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F57DE0-C032-4FCC-9006-09C2C328A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D216-73DE-4B96-8E1B-BB64D86142BB}" type="datetime1">
              <a:rPr lang="en-US" smtClean="0"/>
              <a:t>12/13/2019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C776CB-2819-4488-9012-A6EA22079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036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43C73-1D0F-45F9-A7E4-E9D24EAFD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B88E76-F6AB-4621-A9A6-20A81C5A3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313FB9-6D6C-4F61-9E7A-76E686D06C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93A737-E48B-4909-BE04-F55B581032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F9958C-DB5F-444E-ACE8-73F5E0CA67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D097D1-3052-4C1F-B573-CA25FFF6C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CD8C-7FEF-4E71-8EB9-D3BA6E2E3E9E}" type="datetime1">
              <a:rPr lang="en-US" smtClean="0"/>
              <a:t>12/13/2019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607AC3-2220-4DDA-A22A-C404538FE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D8DEB3-F122-4B42-9E12-F61189B87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769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89EF5-3FD9-4423-A9E8-B67B4E902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0D7191-31B4-440E-A4E9-F412FA558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379E-9B58-41EA-B928-5B1C8436A60E}" type="datetime1">
              <a:rPr lang="en-US" smtClean="0"/>
              <a:t>12/13/2019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C85CB6-0880-4BF0-8E98-291E70C71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4A5E74-F26F-4C7A-BED1-6EE66C0B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903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55C546-684A-45B9-8890-66DC55DF7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0A371-51FE-4D99-BD87-6A650FCE519D}" type="datetime1">
              <a:rPr lang="en-US" smtClean="0"/>
              <a:t>12/13/2019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43EBDF-D696-42F7-B962-56F5FEE12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89D77E-1675-4F9D-9113-B274CB0E8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74602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E9C90-06AB-49B5-9970-F5791DE93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B0071-932D-4CA0-92FB-A6E75AC8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C8D9F5-8B70-4BDD-9CB5-BBF87CF553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9DE91-7A80-4682-9D32-2CD41DEFB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F8CFF-A1C0-4B6C-AA8D-BE72CB14468D}" type="datetime1">
              <a:rPr lang="en-US" smtClean="0"/>
              <a:t>12/13/2019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9E2482-2E7D-4868-95A7-4A55B40FE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4E84CF-C3E5-4475-84C7-21CBAC064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625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0E0AA-5363-4861-AB6B-0E4D34D74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44B7CE-2038-4CCA-AA8A-D03DE5FD95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79774D-36EB-4201-B1AC-922DD2E066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D1E234-1CB2-41A0-B40D-7E7F160CB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634D-0427-413D-A0D0-098959D06FEF}" type="datetime1">
              <a:rPr lang="en-US" smtClean="0"/>
              <a:t>12/13/2019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FD472E-6334-4051-B4D9-6361A819F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2384B9-6290-4070-B7D1-A105B27F0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443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CEC732-0DE2-456B-92A1-84321C9BD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816A5B-B156-4DC3-B18E-14F3E59A6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0252E-67CD-4B33-849F-7B1449CF27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1749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591E0-5367-4F2F-9C30-2087D79A846D}" type="datetime1">
              <a:rPr lang="en-US" noProof="0" smtClean="0"/>
              <a:t>12/13/2019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620AD2-E3F8-48CB-8B72-B0945DF534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749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A5F3BCF-F6FD-4DFF-B0B4-9892C9389344}"/>
              </a:ext>
            </a:extLst>
          </p:cNvPr>
          <p:cNvSpPr/>
          <p:nvPr userDrawn="1"/>
        </p:nvSpPr>
        <p:spPr>
          <a:xfrm>
            <a:off x="11562237" y="6227432"/>
            <a:ext cx="266400" cy="266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5DEFFD-817B-43EC-86F0-34DEA2BA5E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68844" y="6174902"/>
            <a:ext cx="3571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1">
                <a:solidFill>
                  <a:schemeClr val="tx2">
                    <a:alpha val="70000"/>
                  </a:schemeClr>
                </a:solidFill>
              </a:defRPr>
            </a:lvl1pPr>
          </a:lstStyle>
          <a:p>
            <a:fld id="{82EE24B5-652C-4DB5-B7C3-B5BBEC1280B1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64101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image" Target="../media/image2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9.svg"/><Relationship Id="rId9" Type="http://schemas.openxmlformats.org/officeDocument/2006/relationships/image" Target="../media/image23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7" Type="http://schemas.openxmlformats.org/officeDocument/2006/relationships/chart" Target="../charts/chart1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6" Type="http://schemas.openxmlformats.org/officeDocument/2006/relationships/chart" Target="../charts/chart13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Relationship Id="rId6" Type="http://schemas.openxmlformats.org/officeDocument/2006/relationships/chart" Target="../charts/chart18.xml"/><Relationship Id="rId5" Type="http://schemas.openxmlformats.org/officeDocument/2006/relationships/chart" Target="../charts/chart17.xml"/><Relationship Id="rId4" Type="http://schemas.openxmlformats.org/officeDocument/2006/relationships/chart" Target="../charts/char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 descr="People with documents">
            <a:extLst>
              <a:ext uri="{FF2B5EF4-FFF2-40B4-BE49-F238E27FC236}">
                <a16:creationId xmlns:a16="http://schemas.microsoft.com/office/drawing/2014/main" id="{0CA2E80D-F3EC-4A5F-8E65-56FEA206EE0F}"/>
              </a:ext>
            </a:extLst>
          </p:cNvPr>
          <p:cNvSpPr/>
          <p:nvPr/>
        </p:nvSpPr>
        <p:spPr>
          <a:xfrm>
            <a:off x="-18700" y="0"/>
            <a:ext cx="12189460" cy="6858000"/>
          </a:xfrm>
          <a:custGeom>
            <a:avLst/>
            <a:gdLst/>
            <a:ahLst/>
            <a:cxnLst/>
            <a:rect l="l" t="t" r="r" b="b"/>
            <a:pathLst>
              <a:path w="12189460" h="6858000">
                <a:moveTo>
                  <a:pt x="0" y="6858000"/>
                </a:moveTo>
                <a:lnTo>
                  <a:pt x="12188952" y="6858000"/>
                </a:lnTo>
                <a:lnTo>
                  <a:pt x="1218895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82000"/>
            </a:schemeClr>
          </a:solidFill>
        </p:spPr>
        <p:txBody>
          <a:bodyPr wrap="square" lIns="0" tIns="0" rIns="0" bIns="0" rtlCol="0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B6C91D-4B22-49F1-9A0B-ABEB9E1F5A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8701" y="2008518"/>
            <a:ext cx="10765630" cy="2128049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LaGuardia CC: </a:t>
            </a:r>
            <a:br>
              <a:rPr lang="en-US" sz="5400" dirty="0" smtClean="0"/>
            </a:br>
            <a:r>
              <a:rPr lang="en-US" sz="5400" dirty="0" smtClean="0"/>
              <a:t>Faculty Needs Assessment Survey</a:t>
            </a:r>
            <a:endParaRPr lang="en-US" sz="50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8CF06A-B594-4BA2-8B1E-D649096D74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2000" y="4278914"/>
            <a:ext cx="3888000" cy="462188"/>
          </a:xfrm>
          <a:solidFill>
            <a:schemeClr val="accent2">
              <a:alpha val="90000"/>
            </a:schemeClr>
          </a:solidFill>
        </p:spPr>
        <p:txBody>
          <a:bodyPr anchor="ctr" anchorCtr="0">
            <a:normAutofit/>
          </a:bodyPr>
          <a:lstStyle/>
          <a:p>
            <a:r>
              <a:rPr lang="en-US" sz="2500" b="1" i="1" spc="65" dirty="0" smtClean="0">
                <a:solidFill>
                  <a:schemeClr val="accent1"/>
                </a:solidFill>
                <a:latin typeface="Arial"/>
                <a:cs typeface="Arial"/>
              </a:rPr>
              <a:t>Fall 2019</a:t>
            </a:r>
            <a:endParaRPr lang="en-US" sz="2500" b="1" i="1" spc="65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6" name="object 7" descr="Beige rectangle">
            <a:extLst>
              <a:ext uri="{FF2B5EF4-FFF2-40B4-BE49-F238E27FC236}">
                <a16:creationId xmlns:a16="http://schemas.microsoft.com/office/drawing/2014/main" id="{B36975AA-C62E-46BE-9382-E2CF56FDF817}"/>
              </a:ext>
            </a:extLst>
          </p:cNvPr>
          <p:cNvSpPr/>
          <p:nvPr/>
        </p:nvSpPr>
        <p:spPr>
          <a:xfrm>
            <a:off x="3108000" y="3229869"/>
            <a:ext cx="5976000" cy="0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66603" y="5279294"/>
            <a:ext cx="4218853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dirty="0" smtClean="0">
                <a:solidFill>
                  <a:schemeClr val="bg1"/>
                </a:solidFill>
              </a:rPr>
              <a:t>LaGuardia Community College (CUNY)</a:t>
            </a:r>
          </a:p>
          <a:p>
            <a:pPr>
              <a:spcAft>
                <a:spcPts val="200"/>
              </a:spcAft>
            </a:pPr>
            <a:r>
              <a:rPr lang="en-US" dirty="0" smtClean="0">
                <a:solidFill>
                  <a:schemeClr val="bg1"/>
                </a:solidFill>
              </a:rPr>
              <a:t>Center for Teaching &amp; Learning</a:t>
            </a:r>
          </a:p>
          <a:p>
            <a:pPr>
              <a:spcAft>
                <a:spcPts val="200"/>
              </a:spcAft>
            </a:pPr>
            <a:r>
              <a:rPr lang="en-US" dirty="0" smtClean="0">
                <a:solidFill>
                  <a:schemeClr val="bg1"/>
                </a:solidFill>
              </a:rPr>
              <a:t>31-10 Thomson Ave, M-414</a:t>
            </a:r>
          </a:p>
          <a:p>
            <a:pPr>
              <a:spcAft>
                <a:spcPts val="200"/>
              </a:spcAft>
            </a:pPr>
            <a:r>
              <a:rPr lang="en-US" dirty="0" smtClean="0">
                <a:solidFill>
                  <a:schemeClr val="bg1"/>
                </a:solidFill>
              </a:rPr>
              <a:t>718.482.5462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Graphic 7" descr="Person icon">
            <a:extLst>
              <a:ext uri="{FF2B5EF4-FFF2-40B4-BE49-F238E27FC236}">
                <a16:creationId xmlns:a16="http://schemas.microsoft.com/office/drawing/2014/main" id="{AC7339AD-1A2B-4702-8C29-5CFB6D1BBB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230478" y="5357918"/>
            <a:ext cx="342900" cy="352425"/>
          </a:xfrm>
          <a:prstGeom prst="rect">
            <a:avLst/>
          </a:prstGeom>
        </p:spPr>
      </p:pic>
      <p:pic>
        <p:nvPicPr>
          <p:cNvPr id="8" name="Graphic 8" descr="Mail icon">
            <a:extLst>
              <a:ext uri="{FF2B5EF4-FFF2-40B4-BE49-F238E27FC236}">
                <a16:creationId xmlns:a16="http://schemas.microsoft.com/office/drawing/2014/main" id="{DE19364B-D5B6-43E8-B6E4-DC0094FA3CD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3230478" y="5769821"/>
            <a:ext cx="342900" cy="342900"/>
          </a:xfrm>
          <a:prstGeom prst="rect">
            <a:avLst/>
          </a:prstGeom>
        </p:spPr>
      </p:pic>
      <p:pic>
        <p:nvPicPr>
          <p:cNvPr id="10" name="Graphic 9" descr="Phone icon">
            <a:extLst>
              <a:ext uri="{FF2B5EF4-FFF2-40B4-BE49-F238E27FC236}">
                <a16:creationId xmlns:a16="http://schemas.microsoft.com/office/drawing/2014/main" id="{7821267F-71E4-4DA4-8BC7-EB091622077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3230478" y="6172199"/>
            <a:ext cx="34290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55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Placeholder 14" descr="Two person handshake">
            <a:extLst>
              <a:ext uri="{FF2B5EF4-FFF2-40B4-BE49-F238E27FC236}">
                <a16:creationId xmlns:a16="http://schemas.microsoft.com/office/drawing/2014/main" id="{D4259A03-EF8A-4CCA-B199-F465AFDB5C52}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7"/>
            <a:ext cx="12190800" cy="6857325"/>
          </a:xfrm>
        </p:spPr>
      </p:pic>
      <p:sp>
        <p:nvSpPr>
          <p:cNvPr id="35" name="object 3" descr="Blue rectangle">
            <a:extLst>
              <a:ext uri="{FF2B5EF4-FFF2-40B4-BE49-F238E27FC236}">
                <a16:creationId xmlns:a16="http://schemas.microsoft.com/office/drawing/2014/main" id="{9206F938-D64B-410D-BE2D-847D78F81E42}"/>
              </a:ext>
            </a:extLst>
          </p:cNvPr>
          <p:cNvSpPr/>
          <p:nvPr/>
        </p:nvSpPr>
        <p:spPr>
          <a:xfrm>
            <a:off x="1200" y="0"/>
            <a:ext cx="12190800" cy="6858000"/>
          </a:xfrm>
          <a:custGeom>
            <a:avLst/>
            <a:gdLst/>
            <a:ahLst/>
            <a:cxnLst/>
            <a:rect l="l" t="t" r="r" b="b"/>
            <a:pathLst>
              <a:path w="12189460" h="6858000">
                <a:moveTo>
                  <a:pt x="0" y="6858000"/>
                </a:moveTo>
                <a:lnTo>
                  <a:pt x="12188952" y="6858000"/>
                </a:lnTo>
                <a:lnTo>
                  <a:pt x="1218895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69999"/>
            </a:schemeClr>
          </a:solidFill>
        </p:spPr>
        <p:txBody>
          <a:bodyPr wrap="square" lIns="0" tIns="0" rIns="0" bIns="0" rtlCol="0"/>
          <a:lstStyle/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1CE755E-A3DE-48FA-953D-4B2CFF013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2699" y="6174902"/>
            <a:ext cx="357116" cy="365125"/>
          </a:xfrm>
        </p:spPr>
        <p:txBody>
          <a:bodyPr/>
          <a:lstStyle/>
          <a:p>
            <a:fld id="{82EE24B5-652C-4DB5-B7C3-B5BBEC1280B1}" type="slidenum">
              <a:rPr lang="en-US" smtClean="0"/>
              <a:t>10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558CBCC-46BE-4654-9B01-07B35CF17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292" y="365125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Suggested Engagement Opportunities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9" name="object 6" descr="Beige rectangle">
            <a:extLst>
              <a:ext uri="{FF2B5EF4-FFF2-40B4-BE49-F238E27FC236}">
                <a16:creationId xmlns:a16="http://schemas.microsoft.com/office/drawing/2014/main" id="{E67B2D0F-2920-4165-BC82-05237362DABB}"/>
              </a:ext>
            </a:extLst>
          </p:cNvPr>
          <p:cNvSpPr/>
          <p:nvPr/>
        </p:nvSpPr>
        <p:spPr>
          <a:xfrm>
            <a:off x="915046" y="1332832"/>
            <a:ext cx="7243117" cy="45719"/>
          </a:xfrm>
          <a:custGeom>
            <a:avLst/>
            <a:gdLst/>
            <a:ahLst/>
            <a:cxnLst/>
            <a:rect l="l" t="t" r="r" b="b"/>
            <a:pathLst>
              <a:path w="1934210">
                <a:moveTo>
                  <a:pt x="0" y="0"/>
                </a:moveTo>
                <a:lnTo>
                  <a:pt x="1933600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 lang="en-US" dirty="0"/>
          </a:p>
        </p:txBody>
      </p:sp>
      <p:graphicFrame>
        <p:nvGraphicFramePr>
          <p:cNvPr id="8" name="Table 7" descr="Suggested Engagement Opportunities. Note: responses were open-ended, the 99 respondents made 114 suggestions. Suggestions were grouped by these themes:&#10;Pedagogical approaches, such as student agency, critical thinking, co-curricular and experiential learning: 16 mentions;&#10;Diverse Professional Development Formats such as online or hybrid, brown bags, panels: 12 mentions;&#10;Nuts and Bolts of Teaching such as giving feedback, assessing learning, language supports, motivating students: 10 mentions;&#10;Community Building such as faculty mentorship, sharing practices, retreats, culturally-diverse activities for faculty: 9 mentions;&#10;8 mentions each for the following suggestions: Inclusive Pedagogy, Doscipline-based Pedagogy, sustained Leadership Opportunities, Professional development around College-wide Initiatives; Oepn Educational Resources, First Year Seminar, Transfer.&#10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43874"/>
              </p:ext>
            </p:extLst>
          </p:nvPr>
        </p:nvGraphicFramePr>
        <p:xfrm>
          <a:off x="1085850" y="2408363"/>
          <a:ext cx="10579894" cy="40738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3957">
                  <a:extLst>
                    <a:ext uri="{9D8B030D-6E8A-4147-A177-3AD203B41FA5}">
                      <a16:colId xmlns:a16="http://schemas.microsoft.com/office/drawing/2014/main" val="2392057034"/>
                    </a:ext>
                  </a:extLst>
                </a:gridCol>
                <a:gridCol w="9045937">
                  <a:extLst>
                    <a:ext uri="{9D8B030D-6E8A-4147-A177-3AD203B41FA5}">
                      <a16:colId xmlns:a16="http://schemas.microsoft.com/office/drawing/2014/main" val="2008387732"/>
                    </a:ext>
                  </a:extLst>
                </a:gridCol>
              </a:tblGrid>
              <a:tr h="4777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0A2"/>
                          </a:solidFill>
                        </a:rPr>
                        <a:t># Mentions</a:t>
                      </a:r>
                      <a:endParaRPr lang="en-US" sz="1400" dirty="0">
                        <a:solidFill>
                          <a:srgbClr val="0090A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0A2"/>
                          </a:solidFill>
                        </a:rPr>
                        <a:t>Suggestions</a:t>
                      </a:r>
                      <a:endParaRPr lang="en-US" dirty="0">
                        <a:solidFill>
                          <a:srgbClr val="0090A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1118910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90A2"/>
                          </a:solidFill>
                        </a:rPr>
                        <a:t>16</a:t>
                      </a:r>
                      <a:endParaRPr lang="en-US" b="1" dirty="0">
                        <a:solidFill>
                          <a:srgbClr val="0090A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90A2"/>
                          </a:solidFill>
                        </a:rPr>
                        <a:t>Pedagogical Approaches: </a:t>
                      </a:r>
                      <a:r>
                        <a:rPr lang="en-US" dirty="0" smtClean="0">
                          <a:solidFill>
                            <a:srgbClr val="0090A2"/>
                          </a:solidFill>
                        </a:rPr>
                        <a:t>student</a:t>
                      </a:r>
                      <a:r>
                        <a:rPr lang="en-US" baseline="0" dirty="0" smtClean="0">
                          <a:solidFill>
                            <a:srgbClr val="0090A2"/>
                          </a:solidFill>
                        </a:rPr>
                        <a:t> agency, critical literacy, co-curricular &amp; experiential learning</a:t>
                      </a:r>
                      <a:endParaRPr lang="en-US" dirty="0">
                        <a:solidFill>
                          <a:srgbClr val="0090A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2040229"/>
                  </a:ext>
                </a:extLst>
              </a:tr>
              <a:tr h="58625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90A2"/>
                          </a:solidFill>
                        </a:rPr>
                        <a:t>12</a:t>
                      </a:r>
                      <a:endParaRPr lang="en-US" b="1" dirty="0">
                        <a:solidFill>
                          <a:srgbClr val="0090A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90A2"/>
                          </a:solidFill>
                        </a:rPr>
                        <a:t>Diverse</a:t>
                      </a:r>
                      <a:r>
                        <a:rPr lang="en-US" b="1" baseline="0" dirty="0" smtClean="0">
                          <a:solidFill>
                            <a:srgbClr val="0090A2"/>
                          </a:solidFill>
                        </a:rPr>
                        <a:t> PD formats: </a:t>
                      </a:r>
                      <a:r>
                        <a:rPr lang="en-US" baseline="0" dirty="0" smtClean="0">
                          <a:solidFill>
                            <a:srgbClr val="0090A2"/>
                          </a:solidFill>
                        </a:rPr>
                        <a:t>online/hybrid, brown bags, panels</a:t>
                      </a:r>
                      <a:endParaRPr lang="en-US" dirty="0">
                        <a:solidFill>
                          <a:srgbClr val="0090A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3632484"/>
                  </a:ext>
                </a:extLst>
              </a:tr>
              <a:tr h="79877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90A2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90A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90A2"/>
                          </a:solidFill>
                        </a:rPr>
                        <a:t>Nuts</a:t>
                      </a:r>
                      <a:r>
                        <a:rPr lang="en-US" b="1" baseline="0" dirty="0" smtClean="0">
                          <a:solidFill>
                            <a:srgbClr val="0090A2"/>
                          </a:solidFill>
                        </a:rPr>
                        <a:t> &amp; Bolts of Teaching: </a:t>
                      </a:r>
                      <a:r>
                        <a:rPr lang="en-US" baseline="0" dirty="0" smtClean="0">
                          <a:solidFill>
                            <a:srgbClr val="0090A2"/>
                          </a:solidFill>
                        </a:rPr>
                        <a:t>giving feedback, assessing learning, engaging in reading, language supports, motivating students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93103139"/>
                  </a:ext>
                </a:extLst>
              </a:tr>
              <a:tr h="82808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90A2"/>
                          </a:solidFill>
                        </a:rPr>
                        <a:t>9</a:t>
                      </a:r>
                      <a:endParaRPr lang="en-US" b="1" dirty="0">
                        <a:solidFill>
                          <a:srgbClr val="0090A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90A2"/>
                          </a:solidFill>
                        </a:rPr>
                        <a:t>Community</a:t>
                      </a:r>
                      <a:r>
                        <a:rPr lang="en-US" b="1" baseline="0" dirty="0" smtClean="0">
                          <a:solidFill>
                            <a:srgbClr val="0090A2"/>
                          </a:solidFill>
                        </a:rPr>
                        <a:t> Building: </a:t>
                      </a:r>
                      <a:r>
                        <a:rPr lang="en-US" baseline="0" dirty="0" smtClean="0">
                          <a:solidFill>
                            <a:srgbClr val="0090A2"/>
                          </a:solidFill>
                        </a:rPr>
                        <a:t>faculty mentorship, sharing practices, retreats, culturally-diverse activities for faculty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348331"/>
                  </a:ext>
                </a:extLst>
              </a:tr>
              <a:tr h="38041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90A2"/>
                          </a:solidFill>
                        </a:rPr>
                        <a:t>8 each</a:t>
                      </a:r>
                      <a:endParaRPr lang="en-US" b="1" dirty="0">
                        <a:solidFill>
                          <a:srgbClr val="0090A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90A2"/>
                          </a:solidFill>
                        </a:rPr>
                        <a:t>Inclusive Pedagogy</a:t>
                      </a:r>
                      <a:r>
                        <a:rPr lang="en-US" baseline="0" dirty="0" smtClean="0">
                          <a:solidFill>
                            <a:srgbClr val="0090A2"/>
                          </a:solidFill>
                        </a:rPr>
                        <a:t>  | </a:t>
                      </a:r>
                      <a:r>
                        <a:rPr lang="en-US" dirty="0" smtClean="0">
                          <a:solidFill>
                            <a:srgbClr val="0090A2"/>
                          </a:solidFill>
                        </a:rPr>
                        <a:t> Discipline-based</a:t>
                      </a:r>
                      <a:r>
                        <a:rPr lang="en-US" baseline="0" dirty="0" smtClean="0">
                          <a:solidFill>
                            <a:srgbClr val="0090A2"/>
                          </a:solidFill>
                        </a:rPr>
                        <a:t> Pedagogy  |  </a:t>
                      </a:r>
                      <a:r>
                        <a:rPr lang="en-US" b="1" baseline="0" dirty="0" smtClean="0">
                          <a:solidFill>
                            <a:srgbClr val="0090A2"/>
                          </a:solidFill>
                        </a:rPr>
                        <a:t>Sustained Leadership </a:t>
                      </a:r>
                      <a:r>
                        <a:rPr lang="en-US" b="1" baseline="0" dirty="0" err="1" smtClean="0">
                          <a:solidFill>
                            <a:srgbClr val="0090A2"/>
                          </a:solidFill>
                        </a:rPr>
                        <a:t>Opps</a:t>
                      </a:r>
                      <a:r>
                        <a:rPr lang="en-US" b="1" baseline="0" dirty="0" smtClean="0">
                          <a:solidFill>
                            <a:srgbClr val="0090A2"/>
                          </a:solidFill>
                        </a:rPr>
                        <a:t>.  </a:t>
                      </a:r>
                      <a:r>
                        <a:rPr lang="en-US" baseline="0" dirty="0" smtClean="0">
                          <a:solidFill>
                            <a:srgbClr val="0090A2"/>
                          </a:solidFill>
                        </a:rPr>
                        <a:t>College-wide Initiatives, i.e. Advisement, open </a:t>
                      </a:r>
                      <a:r>
                        <a:rPr lang="en-US" baseline="0" dirty="0" err="1" smtClean="0">
                          <a:solidFill>
                            <a:srgbClr val="0090A2"/>
                          </a:solidFill>
                        </a:rPr>
                        <a:t>ed</a:t>
                      </a:r>
                      <a:r>
                        <a:rPr lang="en-US" baseline="0" dirty="0" smtClean="0">
                          <a:solidFill>
                            <a:srgbClr val="0090A2"/>
                          </a:solidFill>
                        </a:rPr>
                        <a:t> resources (OER), FYS, Transfer</a:t>
                      </a:r>
                      <a:endParaRPr lang="en-US" dirty="0">
                        <a:solidFill>
                          <a:srgbClr val="0090A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9113179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388899" y="1554369"/>
            <a:ext cx="7055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>
                    <a:lumMod val="10000"/>
                    <a:lumOff val="90000"/>
                  </a:schemeClr>
                </a:solidFill>
              </a:rPr>
              <a:t>99 Responses: 114 Suggestions</a:t>
            </a:r>
          </a:p>
        </p:txBody>
      </p:sp>
    </p:spTree>
    <p:extLst>
      <p:ext uri="{BB962C8B-B14F-4D97-AF65-F5344CB8AC3E}">
        <p14:creationId xmlns:p14="http://schemas.microsoft.com/office/powerpoint/2010/main" val="239685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 descr="Blue rectangle">
            <a:extLst>
              <a:ext uri="{FF2B5EF4-FFF2-40B4-BE49-F238E27FC236}">
                <a16:creationId xmlns:a16="http://schemas.microsoft.com/office/drawing/2014/main" id="{A277388B-76FD-44C4-B506-F8A157E57C65}"/>
              </a:ext>
            </a:extLst>
          </p:cNvPr>
          <p:cNvSpPr/>
          <p:nvPr/>
        </p:nvSpPr>
        <p:spPr>
          <a:xfrm>
            <a:off x="2400" y="0"/>
            <a:ext cx="12189600" cy="6858000"/>
          </a:xfrm>
          <a:custGeom>
            <a:avLst/>
            <a:gdLst/>
            <a:ahLst/>
            <a:cxnLst/>
            <a:rect l="l" t="t" r="r" b="b"/>
            <a:pathLst>
              <a:path w="12189460" h="6858000">
                <a:moveTo>
                  <a:pt x="0" y="6858000"/>
                </a:moveTo>
                <a:lnTo>
                  <a:pt x="12188952" y="6858000"/>
                </a:lnTo>
                <a:lnTo>
                  <a:pt x="1218895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82000"/>
            </a:schemeClr>
          </a:solidFill>
        </p:spPr>
        <p:txBody>
          <a:bodyPr wrap="square" lIns="0" tIns="0" rIns="0" bIns="0" rtlCol="0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D00B79-44BB-4D5F-B51D-2270A854D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16" y="329956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What’s Next?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F3C1EE-D9A0-406A-9A3A-75C82527E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13" name="Content Placeholder 12" descr="Table">
            <a:extLst>
              <a:ext uri="{FF2B5EF4-FFF2-40B4-BE49-F238E27FC236}">
                <a16:creationId xmlns:a16="http://schemas.microsoft.com/office/drawing/2014/main" id="{1D6AB21B-0AB3-44DD-AD8E-D2EDD77DEA42}"/>
              </a:ext>
            </a:extLst>
          </p:cNvPr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1535522"/>
              </p:ext>
            </p:extLst>
          </p:nvPr>
        </p:nvGraphicFramePr>
        <p:xfrm>
          <a:off x="288556" y="1799063"/>
          <a:ext cx="11614887" cy="3872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3721">
                  <a:extLst>
                    <a:ext uri="{9D8B030D-6E8A-4147-A177-3AD203B41FA5}">
                      <a16:colId xmlns:a16="http://schemas.microsoft.com/office/drawing/2014/main" val="3572385518"/>
                    </a:ext>
                  </a:extLst>
                </a:gridCol>
                <a:gridCol w="2903721">
                  <a:extLst>
                    <a:ext uri="{9D8B030D-6E8A-4147-A177-3AD203B41FA5}">
                      <a16:colId xmlns:a16="http://schemas.microsoft.com/office/drawing/2014/main" val="1440817424"/>
                    </a:ext>
                  </a:extLst>
                </a:gridCol>
                <a:gridCol w="2903724">
                  <a:extLst>
                    <a:ext uri="{9D8B030D-6E8A-4147-A177-3AD203B41FA5}">
                      <a16:colId xmlns:a16="http://schemas.microsoft.com/office/drawing/2014/main" val="1835666774"/>
                    </a:ext>
                  </a:extLst>
                </a:gridCol>
                <a:gridCol w="2903721">
                  <a:extLst>
                    <a:ext uri="{9D8B030D-6E8A-4147-A177-3AD203B41FA5}">
                      <a16:colId xmlns:a16="http://schemas.microsoft.com/office/drawing/2014/main" val="3312468757"/>
                    </a:ext>
                  </a:extLst>
                </a:gridCol>
              </a:tblGrid>
              <a:tr h="163311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New Activities &amp; Opportunities</a:t>
                      </a:r>
                      <a:endParaRPr lang="en-US" sz="2800" b="1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Process for Seminar</a:t>
                      </a:r>
                      <a:r>
                        <a:rPr lang="en-US" sz="2800" b="1" baseline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 </a:t>
                      </a:r>
                      <a:r>
                        <a:rPr lang="en-US" sz="2800" b="1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Leadership</a:t>
                      </a:r>
                      <a:endParaRPr lang="en-US" sz="2800" b="1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Collaboration &amp; Coordination</a:t>
                      </a:r>
                      <a:endParaRPr lang="en-US" sz="2800" b="1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2017-18 CTL Evaluation</a:t>
                      </a:r>
                      <a:endParaRPr lang="en-US" sz="2800" b="1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8120738"/>
                  </a:ext>
                </a:extLst>
              </a:tr>
              <a:tr h="22396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3200" i="1" kern="1200" spc="-25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Proposal</a:t>
                      </a:r>
                      <a:r>
                        <a:rPr lang="da-DK" sz="3200" i="1" kern="1200" spc="-25" baseline="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 process for CTL-supported activities</a:t>
                      </a:r>
                      <a:endParaRPr lang="en-US" sz="3200" i="1" kern="1200" spc="-25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3200" b="0" i="1" u="none" strike="noStrike" kern="1200" cap="none" spc="-25" normalizeH="0" baseline="0" noProof="0" dirty="0" smtClean="0">
                          <a:ln>
                            <a:noFill/>
                          </a:ln>
                          <a:solidFill>
                            <a:srgbClr val="64B2C1">
                              <a:lumMod val="20000"/>
                              <a:lumOff val="80000"/>
                            </a:srgbClr>
                          </a:solidFill>
                          <a:effectLst/>
                          <a:uLnTx/>
                          <a:uFillTx/>
                          <a:latin typeface="Arial "/>
                          <a:ea typeface="+mn-ea"/>
                          <a:cs typeface="Arial"/>
                        </a:rPr>
                        <a:t>Work w. Dept. Chairpersons</a:t>
                      </a:r>
                      <a:endParaRPr lang="en-US" sz="3200" i="1" kern="1200" spc="-25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1" kern="1200" spc="-25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Engage</a:t>
                      </a:r>
                      <a:r>
                        <a:rPr lang="en-US" sz="3200" i="1" kern="1200" spc="-25" baseline="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 Senate &amp; Faculty Council</a:t>
                      </a:r>
                      <a:endParaRPr lang="en-US" sz="3200" i="1" kern="1200" spc="-25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1" u="none" strike="noStrike" kern="1200" cap="none" spc="-25" normalizeH="0" baseline="0" noProof="0" dirty="0" smtClean="0">
                          <a:ln>
                            <a:noFill/>
                          </a:ln>
                          <a:solidFill>
                            <a:srgbClr val="64B2C1">
                              <a:lumMod val="20000"/>
                              <a:lumOff val="8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Posted on the CTL Website</a:t>
                      </a:r>
                      <a:endParaRPr lang="en-US" sz="3200" i="1" kern="1200" spc="-25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5001753"/>
                  </a:ext>
                </a:extLst>
              </a:tr>
            </a:tbl>
          </a:graphicData>
        </a:graphic>
      </p:graphicFrame>
      <p:sp>
        <p:nvSpPr>
          <p:cNvPr id="11" name="object 5" descr="Beige rectangle">
            <a:extLst>
              <a:ext uri="{FF2B5EF4-FFF2-40B4-BE49-F238E27FC236}">
                <a16:creationId xmlns:a16="http://schemas.microsoft.com/office/drawing/2014/main" id="{B07BA1F9-2C19-4C07-B29B-18B9FBCC4755}"/>
              </a:ext>
            </a:extLst>
          </p:cNvPr>
          <p:cNvSpPr/>
          <p:nvPr/>
        </p:nvSpPr>
        <p:spPr>
          <a:xfrm flipV="1">
            <a:off x="915637" y="1185864"/>
            <a:ext cx="2506219" cy="123280"/>
          </a:xfrm>
          <a:custGeom>
            <a:avLst/>
            <a:gdLst/>
            <a:ahLst/>
            <a:cxnLst/>
            <a:rect l="l" t="t" r="r" b="b"/>
            <a:pathLst>
              <a:path w="3931920">
                <a:moveTo>
                  <a:pt x="0" y="0"/>
                </a:moveTo>
                <a:lnTo>
                  <a:pt x="3931920" y="0"/>
                </a:lnTo>
              </a:path>
            </a:pathLst>
          </a:custGeom>
          <a:ln w="54864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 lang="en-US" dirty="0"/>
          </a:p>
        </p:txBody>
      </p:sp>
      <p:cxnSp>
        <p:nvCxnSpPr>
          <p:cNvPr id="10" name="Straight Connector 9" descr="Line">
            <a:extLst>
              <a:ext uri="{FF2B5EF4-FFF2-40B4-BE49-F238E27FC236}">
                <a16:creationId xmlns:a16="http://schemas.microsoft.com/office/drawing/2014/main" id="{4C3F4FC5-0C01-4592-9483-D476EA2BDF93}"/>
              </a:ext>
            </a:extLst>
          </p:cNvPr>
          <p:cNvCxnSpPr/>
          <p:nvPr/>
        </p:nvCxnSpPr>
        <p:spPr>
          <a:xfrm>
            <a:off x="6096000" y="4124378"/>
            <a:ext cx="0" cy="39600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653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 descr="Blue rectangle">
            <a:extLst>
              <a:ext uri="{FF2B5EF4-FFF2-40B4-BE49-F238E27FC236}">
                <a16:creationId xmlns:a16="http://schemas.microsoft.com/office/drawing/2014/main" id="{A277388B-76FD-44C4-B506-F8A157E57C65}"/>
              </a:ext>
            </a:extLst>
          </p:cNvPr>
          <p:cNvSpPr/>
          <p:nvPr/>
        </p:nvSpPr>
        <p:spPr>
          <a:xfrm>
            <a:off x="2400" y="0"/>
            <a:ext cx="12189600" cy="6858000"/>
          </a:xfrm>
          <a:custGeom>
            <a:avLst/>
            <a:gdLst/>
            <a:ahLst/>
            <a:cxnLst/>
            <a:rect l="l" t="t" r="r" b="b"/>
            <a:pathLst>
              <a:path w="12189460" h="6858000">
                <a:moveTo>
                  <a:pt x="0" y="6858000"/>
                </a:moveTo>
                <a:lnTo>
                  <a:pt x="12188952" y="6858000"/>
                </a:lnTo>
                <a:lnTo>
                  <a:pt x="1218895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82000"/>
            </a:schemeClr>
          </a:solidFill>
        </p:spPr>
        <p:txBody>
          <a:bodyPr wrap="square" lIns="0" tIns="0" rIns="0" bIns="0" rtlCol="0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D00B79-44BB-4D5F-B51D-2270A854D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16" y="329956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Survey Participants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F3C1EE-D9A0-406A-9A3A-75C82527E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13" name="Content Placeholder 12" descr="Table">
            <a:extLst>
              <a:ext uri="{FF2B5EF4-FFF2-40B4-BE49-F238E27FC236}">
                <a16:creationId xmlns:a16="http://schemas.microsoft.com/office/drawing/2014/main" id="{1D6AB21B-0AB3-44DD-AD8E-D2EDD77DEA42}"/>
              </a:ext>
            </a:extLst>
          </p:cNvPr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808191823"/>
              </p:ext>
            </p:extLst>
          </p:nvPr>
        </p:nvGraphicFramePr>
        <p:xfrm>
          <a:off x="288556" y="1799063"/>
          <a:ext cx="11614887" cy="3872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3721">
                  <a:extLst>
                    <a:ext uri="{9D8B030D-6E8A-4147-A177-3AD203B41FA5}">
                      <a16:colId xmlns:a16="http://schemas.microsoft.com/office/drawing/2014/main" val="3572385518"/>
                    </a:ext>
                  </a:extLst>
                </a:gridCol>
                <a:gridCol w="2903721">
                  <a:extLst>
                    <a:ext uri="{9D8B030D-6E8A-4147-A177-3AD203B41FA5}">
                      <a16:colId xmlns:a16="http://schemas.microsoft.com/office/drawing/2014/main" val="1440817424"/>
                    </a:ext>
                  </a:extLst>
                </a:gridCol>
                <a:gridCol w="2903724">
                  <a:extLst>
                    <a:ext uri="{9D8B030D-6E8A-4147-A177-3AD203B41FA5}">
                      <a16:colId xmlns:a16="http://schemas.microsoft.com/office/drawing/2014/main" val="1835666774"/>
                    </a:ext>
                  </a:extLst>
                </a:gridCol>
                <a:gridCol w="2903721">
                  <a:extLst>
                    <a:ext uri="{9D8B030D-6E8A-4147-A177-3AD203B41FA5}">
                      <a16:colId xmlns:a16="http://schemas.microsoft.com/office/drawing/2014/main" val="3312468757"/>
                    </a:ext>
                  </a:extLst>
                </a:gridCol>
              </a:tblGrid>
              <a:tr h="1633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191</a:t>
                      </a:r>
                      <a:endParaRPr lang="en-US" sz="3200" b="1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147 </a:t>
                      </a:r>
                    </a:p>
                    <a:p>
                      <a:pPr algn="ctr"/>
                      <a:r>
                        <a:rPr lang="en-US" sz="3200" b="1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(77.0%)</a:t>
                      </a:r>
                      <a:endParaRPr lang="en-US" sz="3200" b="1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37</a:t>
                      </a:r>
                    </a:p>
                    <a:p>
                      <a:pPr algn="ctr"/>
                      <a:r>
                        <a:rPr lang="en-US" sz="3200" b="1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(19.4%)</a:t>
                      </a:r>
                      <a:endParaRPr lang="en-US" sz="3200" b="1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7</a:t>
                      </a:r>
                    </a:p>
                    <a:p>
                      <a:pPr algn="ctr"/>
                      <a:r>
                        <a:rPr lang="en-US" sz="3200" b="1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(3.7%)</a:t>
                      </a:r>
                      <a:endParaRPr lang="en-US" sz="3200" b="1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8120738"/>
                  </a:ext>
                </a:extLst>
              </a:tr>
              <a:tr h="22396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3200" i="1" kern="1200" spc="-25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Total</a:t>
                      </a:r>
                      <a:endParaRPr lang="en-US" sz="3200" i="1" kern="1200" spc="-25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2800" b="0" i="1" u="none" strike="noStrike" kern="1200" cap="none" spc="-25" normalizeH="0" baseline="0" noProof="0" dirty="0" smtClean="0">
                          <a:ln>
                            <a:noFill/>
                          </a:ln>
                          <a:solidFill>
                            <a:srgbClr val="64B2C1">
                              <a:lumMod val="20000"/>
                              <a:lumOff val="80000"/>
                            </a:srgbClr>
                          </a:solidFill>
                          <a:effectLst/>
                          <a:uLnTx/>
                          <a:uFillTx/>
                          <a:latin typeface="Arial "/>
                          <a:ea typeface="+mn-ea"/>
                          <a:cs typeface="Arial"/>
                        </a:rPr>
                        <a:t>Full-time faculty</a:t>
                      </a:r>
                      <a:endParaRPr lang="en-US" sz="2800" i="1" kern="1200" spc="-25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1" u="none" strike="noStrike" kern="1200" cap="none" spc="-25" normalizeH="0" baseline="0" noProof="0" dirty="0" smtClean="0">
                          <a:ln>
                            <a:noFill/>
                          </a:ln>
                          <a:solidFill>
                            <a:srgbClr val="64B2C1">
                              <a:lumMod val="20000"/>
                              <a:lumOff val="8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Adjunct faculty member employed as staff</a:t>
                      </a:r>
                      <a:endParaRPr lang="en-US" sz="2800" i="1" kern="1200" spc="-25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1" u="none" strike="noStrike" kern="1200" cap="none" spc="-25" normalizeH="0" baseline="0" noProof="0" dirty="0" smtClean="0">
                          <a:ln>
                            <a:noFill/>
                          </a:ln>
                          <a:solidFill>
                            <a:srgbClr val="64B2C1">
                              <a:lumMod val="20000"/>
                              <a:lumOff val="8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Adjunct faculty employed outside of LaGuardia</a:t>
                      </a:r>
                      <a:endParaRPr lang="en-US" sz="2800" i="1" kern="1200" spc="-25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5001753"/>
                  </a:ext>
                </a:extLst>
              </a:tr>
            </a:tbl>
          </a:graphicData>
        </a:graphic>
      </p:graphicFrame>
      <p:sp>
        <p:nvSpPr>
          <p:cNvPr id="11" name="object 5" descr="Beige rectangle">
            <a:extLst>
              <a:ext uri="{FF2B5EF4-FFF2-40B4-BE49-F238E27FC236}">
                <a16:creationId xmlns:a16="http://schemas.microsoft.com/office/drawing/2014/main" id="{B07BA1F9-2C19-4C07-B29B-18B9FBCC4755}"/>
              </a:ext>
            </a:extLst>
          </p:cNvPr>
          <p:cNvSpPr/>
          <p:nvPr/>
        </p:nvSpPr>
        <p:spPr>
          <a:xfrm>
            <a:off x="915637" y="1309143"/>
            <a:ext cx="3656363" cy="45719"/>
          </a:xfrm>
          <a:custGeom>
            <a:avLst/>
            <a:gdLst/>
            <a:ahLst/>
            <a:cxnLst/>
            <a:rect l="l" t="t" r="r" b="b"/>
            <a:pathLst>
              <a:path w="3931920">
                <a:moveTo>
                  <a:pt x="0" y="0"/>
                </a:moveTo>
                <a:lnTo>
                  <a:pt x="3931920" y="0"/>
                </a:lnTo>
              </a:path>
            </a:pathLst>
          </a:custGeom>
          <a:ln w="54864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 lang="en-US" dirty="0"/>
          </a:p>
        </p:txBody>
      </p:sp>
      <p:cxnSp>
        <p:nvCxnSpPr>
          <p:cNvPr id="10" name="Straight Connector 9" descr="Line">
            <a:extLst>
              <a:ext uri="{FF2B5EF4-FFF2-40B4-BE49-F238E27FC236}">
                <a16:creationId xmlns:a16="http://schemas.microsoft.com/office/drawing/2014/main" id="{4C3F4FC5-0C01-4592-9483-D476EA2BDF93}"/>
              </a:ext>
            </a:extLst>
          </p:cNvPr>
          <p:cNvCxnSpPr/>
          <p:nvPr/>
        </p:nvCxnSpPr>
        <p:spPr>
          <a:xfrm>
            <a:off x="6096000" y="4124378"/>
            <a:ext cx="0" cy="39600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321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Content Placeholder 11" descr="Chart">
            <a:extLst>
              <a:ext uri="{FF2B5EF4-FFF2-40B4-BE49-F238E27FC236}">
                <a16:creationId xmlns:a16="http://schemas.microsoft.com/office/drawing/2014/main" id="{4B8F47FF-84A1-4BFF-9183-1D0D758996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5575415"/>
              </p:ext>
            </p:extLst>
          </p:nvPr>
        </p:nvGraphicFramePr>
        <p:xfrm>
          <a:off x="6678771" y="2053173"/>
          <a:ext cx="1481012" cy="1161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6D5D9271-B659-4A45-8868-BAEC4EF7D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410" y="361567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CTL Engagement: Activities</a:t>
            </a:r>
            <a:endParaRPr lang="en-US" dirty="0"/>
          </a:p>
        </p:txBody>
      </p:sp>
      <p:graphicFrame>
        <p:nvGraphicFramePr>
          <p:cNvPr id="12" name="Content Placeholder 11" descr="Chart">
            <a:extLst>
              <a:ext uri="{FF2B5EF4-FFF2-40B4-BE49-F238E27FC236}">
                <a16:creationId xmlns:a16="http://schemas.microsoft.com/office/drawing/2014/main" id="{B880674A-C407-4235-A8D0-4F3C148E03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3104480"/>
              </p:ext>
            </p:extLst>
          </p:nvPr>
        </p:nvGraphicFramePr>
        <p:xfrm>
          <a:off x="1930164" y="2053173"/>
          <a:ext cx="1481012" cy="1161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ontent Placeholder 11" descr="Chart">
            <a:extLst>
              <a:ext uri="{FF2B5EF4-FFF2-40B4-BE49-F238E27FC236}">
                <a16:creationId xmlns:a16="http://schemas.microsoft.com/office/drawing/2014/main" id="{4965B496-2DD8-4644-BD32-C792562A4A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3921969"/>
              </p:ext>
            </p:extLst>
          </p:nvPr>
        </p:nvGraphicFramePr>
        <p:xfrm>
          <a:off x="3381080" y="2053173"/>
          <a:ext cx="1481012" cy="1161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Content Placeholder 11" descr="Chart">
            <a:extLst>
              <a:ext uri="{FF2B5EF4-FFF2-40B4-BE49-F238E27FC236}">
                <a16:creationId xmlns:a16="http://schemas.microsoft.com/office/drawing/2014/main" id="{929A89A4-A764-4573-A43E-D883B54D57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739250"/>
              </p:ext>
            </p:extLst>
          </p:nvPr>
        </p:nvGraphicFramePr>
        <p:xfrm>
          <a:off x="5197759" y="2053173"/>
          <a:ext cx="1481012" cy="1161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5" name="Content Placeholder 11" descr="Chart">
            <a:extLst>
              <a:ext uri="{FF2B5EF4-FFF2-40B4-BE49-F238E27FC236}">
                <a16:creationId xmlns:a16="http://schemas.microsoft.com/office/drawing/2014/main" id="{F8366091-405D-481E-B7F7-8B8F64FD1C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5188975"/>
              </p:ext>
            </p:extLst>
          </p:nvPr>
        </p:nvGraphicFramePr>
        <p:xfrm>
          <a:off x="8099591" y="2053173"/>
          <a:ext cx="1481012" cy="1161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9" name="object 27" descr="Beige rectangle">
            <a:extLst>
              <a:ext uri="{FF2B5EF4-FFF2-40B4-BE49-F238E27FC236}">
                <a16:creationId xmlns:a16="http://schemas.microsoft.com/office/drawing/2014/main" id="{CE178D24-EC15-4677-8CE4-B6FAE887C7CE}"/>
              </a:ext>
            </a:extLst>
          </p:cNvPr>
          <p:cNvSpPr/>
          <p:nvPr/>
        </p:nvSpPr>
        <p:spPr>
          <a:xfrm>
            <a:off x="976912" y="1329709"/>
            <a:ext cx="5184252" cy="45719"/>
          </a:xfrm>
          <a:custGeom>
            <a:avLst/>
            <a:gdLst/>
            <a:ahLst/>
            <a:cxnLst/>
            <a:rect l="l" t="t" r="r" b="b"/>
            <a:pathLst>
              <a:path w="2501265">
                <a:moveTo>
                  <a:pt x="0" y="0"/>
                </a:moveTo>
                <a:lnTo>
                  <a:pt x="2500883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 lang="en-US" dirty="0"/>
          </a:p>
        </p:txBody>
      </p:sp>
      <p:pic>
        <p:nvPicPr>
          <p:cNvPr id="2" name="Picture 1" descr="Chart showing CTL Engagement Activities: &#10;Curriculum/Assignment Design: 116 responses;&#10;New Faculty Colloquium: 113 responses;&#10;ePortfolio practice: 105 responses;&#10;Students’ academic skills development; e.g.; Writing-intensive courses: 95 responses;&#10;Advisement practices and tools: 77 responses;&#10;First Year Seminar: 72 responses;&#10;The Scholarship of Teaching and Learning; pedagogical research: 67 responses;&#10;Online/hybrid learning: 53 responses;&#10;Learning communities: 48 responses;&#10;Themes of diversity and inclusion: 46 responses;&#10;Instructional technologies: 45 responses;&#10;Student engagement: 44 responses;&#10;Brown Bags/Conversations at the Center: 34 responses;&#10;Capstone Courses:  31 responses;&#10;Other: 13 responses&#10;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4820"/>
            <a:ext cx="11954177" cy="5953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47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Placeholder 14" descr="Two person handshake">
            <a:extLst>
              <a:ext uri="{FF2B5EF4-FFF2-40B4-BE49-F238E27FC236}">
                <a16:creationId xmlns:a16="http://schemas.microsoft.com/office/drawing/2014/main" id="{D4259A03-EF8A-4CCA-B199-F465AFDB5C52}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7"/>
            <a:ext cx="12190800" cy="6857325"/>
          </a:xfrm>
        </p:spPr>
      </p:pic>
      <p:sp>
        <p:nvSpPr>
          <p:cNvPr id="35" name="object 3" descr="Blue rectangle">
            <a:extLst>
              <a:ext uri="{FF2B5EF4-FFF2-40B4-BE49-F238E27FC236}">
                <a16:creationId xmlns:a16="http://schemas.microsoft.com/office/drawing/2014/main" id="{9206F938-D64B-410D-BE2D-847D78F81E42}"/>
              </a:ext>
            </a:extLst>
          </p:cNvPr>
          <p:cNvSpPr/>
          <p:nvPr/>
        </p:nvSpPr>
        <p:spPr>
          <a:xfrm>
            <a:off x="1200" y="-338"/>
            <a:ext cx="12190800" cy="6858000"/>
          </a:xfrm>
          <a:custGeom>
            <a:avLst/>
            <a:gdLst/>
            <a:ahLst/>
            <a:cxnLst/>
            <a:rect l="l" t="t" r="r" b="b"/>
            <a:pathLst>
              <a:path w="12189460" h="6858000">
                <a:moveTo>
                  <a:pt x="0" y="6858000"/>
                </a:moveTo>
                <a:lnTo>
                  <a:pt x="12188952" y="6858000"/>
                </a:lnTo>
                <a:lnTo>
                  <a:pt x="1218895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69999"/>
            </a:schemeClr>
          </a:solidFill>
        </p:spPr>
        <p:txBody>
          <a:bodyPr wrap="square" lIns="0" tIns="0" rIns="0" bIns="0" rtlCol="0"/>
          <a:lstStyle/>
          <a:p>
            <a:endParaRPr lang="en-US" dirty="0"/>
          </a:p>
        </p:txBody>
      </p:sp>
      <p:sp>
        <p:nvSpPr>
          <p:cNvPr id="26" name="Rectangle 25" descr="Blue rectangle">
            <a:extLst>
              <a:ext uri="{FF2B5EF4-FFF2-40B4-BE49-F238E27FC236}">
                <a16:creationId xmlns:a16="http://schemas.microsoft.com/office/drawing/2014/main" id="{B743B096-6BB3-4330-9D5B-22EEBAF87BEE}"/>
              </a:ext>
            </a:extLst>
          </p:cNvPr>
          <p:cNvSpPr/>
          <p:nvPr/>
        </p:nvSpPr>
        <p:spPr>
          <a:xfrm>
            <a:off x="0" y="2770632"/>
            <a:ext cx="12192000" cy="13167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 descr="Blue circle">
            <a:extLst>
              <a:ext uri="{FF2B5EF4-FFF2-40B4-BE49-F238E27FC236}">
                <a16:creationId xmlns:a16="http://schemas.microsoft.com/office/drawing/2014/main" id="{0AD89AAC-7A26-4BF6-8BF7-D301C467BE24}"/>
              </a:ext>
            </a:extLst>
          </p:cNvPr>
          <p:cNvSpPr/>
          <p:nvPr/>
        </p:nvSpPr>
        <p:spPr>
          <a:xfrm>
            <a:off x="1631471" y="2579357"/>
            <a:ext cx="1566601" cy="1737164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2"/>
                </a:solidFill>
              </a:rPr>
              <a:t>No</a:t>
            </a:r>
            <a:endParaRPr lang="en-US" sz="2400" b="1" i="1" dirty="0">
              <a:solidFill>
                <a:schemeClr val="tx2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1CE755E-A3DE-48FA-953D-4B2CFF013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2699" y="6174902"/>
            <a:ext cx="357116" cy="365125"/>
          </a:xfrm>
        </p:spPr>
        <p:txBody>
          <a:bodyPr/>
          <a:lstStyle/>
          <a:p>
            <a:fld id="{82EE24B5-652C-4DB5-B7C3-B5BBEC1280B1}" type="slidenum">
              <a:rPr lang="en-US" smtClean="0"/>
              <a:t>4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558CBCC-46BE-4654-9B01-07B35CF17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292" y="36512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Implemented/Applied </a:t>
            </a:r>
            <a:r>
              <a:rPr lang="en-US">
                <a:solidFill>
                  <a:schemeClr val="bg1"/>
                </a:solidFill>
              </a:rPr>
              <a:t>learning </a:t>
            </a:r>
            <a:r>
              <a:rPr lang="en-US" smtClean="0">
                <a:solidFill>
                  <a:schemeClr val="bg1"/>
                </a:solidFill>
              </a:rPr>
              <a:t>into classroom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8CE3A891-B3D6-4B07-A0B9-8F86A9EE588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74788" y="5572584"/>
            <a:ext cx="2841224" cy="8672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b="1" dirty="0" smtClean="0"/>
              <a:t>169 total</a:t>
            </a:r>
            <a:endParaRPr lang="en-US" sz="28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i="1" dirty="0" smtClean="0">
                <a:solidFill>
                  <a:schemeClr val="tx2">
                    <a:lumMod val="25000"/>
                    <a:lumOff val="75000"/>
                  </a:schemeClr>
                </a:solidFill>
                <a:latin typeface="+mn-lt"/>
              </a:rPr>
              <a:t>134 F/T faculty</a:t>
            </a:r>
            <a:endParaRPr lang="en-US" sz="2800" i="1" dirty="0">
              <a:solidFill>
                <a:schemeClr val="tx2">
                  <a:lumMod val="25000"/>
                  <a:lumOff val="75000"/>
                </a:schemeClr>
              </a:solidFill>
              <a:latin typeface="+mn-lt"/>
            </a:endParaRPr>
          </a:p>
        </p:txBody>
      </p:sp>
      <p:sp>
        <p:nvSpPr>
          <p:cNvPr id="49" name="object 6" descr="Beige rectangle">
            <a:extLst>
              <a:ext uri="{FF2B5EF4-FFF2-40B4-BE49-F238E27FC236}">
                <a16:creationId xmlns:a16="http://schemas.microsoft.com/office/drawing/2014/main" id="{E67B2D0F-2920-4165-BC82-05237362DABB}"/>
              </a:ext>
            </a:extLst>
          </p:cNvPr>
          <p:cNvSpPr/>
          <p:nvPr/>
        </p:nvSpPr>
        <p:spPr>
          <a:xfrm>
            <a:off x="915047" y="1332832"/>
            <a:ext cx="8805150" cy="45719"/>
          </a:xfrm>
          <a:custGeom>
            <a:avLst/>
            <a:gdLst/>
            <a:ahLst/>
            <a:cxnLst/>
            <a:rect l="l" t="t" r="r" b="b"/>
            <a:pathLst>
              <a:path w="1934210">
                <a:moveTo>
                  <a:pt x="0" y="0"/>
                </a:moveTo>
                <a:lnTo>
                  <a:pt x="1933600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 lang="en-US" dirty="0"/>
          </a:p>
        </p:txBody>
      </p:sp>
      <p:sp>
        <p:nvSpPr>
          <p:cNvPr id="29" name="Oval 28" descr="Beige circle">
            <a:extLst>
              <a:ext uri="{FF2B5EF4-FFF2-40B4-BE49-F238E27FC236}">
                <a16:creationId xmlns:a16="http://schemas.microsoft.com/office/drawing/2014/main" id="{23AE393F-46ED-4451-AACA-7EC20B0EE16F}"/>
              </a:ext>
            </a:extLst>
          </p:cNvPr>
          <p:cNvSpPr/>
          <p:nvPr/>
        </p:nvSpPr>
        <p:spPr>
          <a:xfrm>
            <a:off x="4128429" y="1546960"/>
            <a:ext cx="3933941" cy="387744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spc="15" dirty="0" smtClean="0">
                <a:solidFill>
                  <a:schemeClr val="tx2"/>
                </a:solidFill>
                <a:cs typeface="Arial"/>
              </a:rPr>
              <a:t>Yes</a:t>
            </a:r>
            <a:endParaRPr lang="en-US" sz="3600" b="1" i="1" spc="15" dirty="0">
              <a:solidFill>
                <a:schemeClr val="tx2"/>
              </a:solidFill>
              <a:cs typeface="Arial"/>
            </a:endParaRPr>
          </a:p>
        </p:txBody>
      </p:sp>
      <p:sp>
        <p:nvSpPr>
          <p:cNvPr id="23" name="Text Placeholder 41">
            <a:extLst>
              <a:ext uri="{FF2B5EF4-FFF2-40B4-BE49-F238E27FC236}">
                <a16:creationId xmlns:a16="http://schemas.microsoft.com/office/drawing/2014/main" id="{D70BF709-D6E1-4AFF-A538-E9F7D1A452C2}"/>
              </a:ext>
            </a:extLst>
          </p:cNvPr>
          <p:cNvSpPr txBox="1">
            <a:spLocks/>
          </p:cNvSpPr>
          <p:nvPr/>
        </p:nvSpPr>
        <p:spPr>
          <a:xfrm>
            <a:off x="8301018" y="4686216"/>
            <a:ext cx="2700338" cy="738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bg1">
                    <a:lumMod val="9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/>
              <a:t>9 total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i="1" dirty="0" smtClean="0">
                <a:solidFill>
                  <a:schemeClr val="tx2">
                    <a:lumMod val="25000"/>
                    <a:lumOff val="75000"/>
                  </a:schemeClr>
                </a:solidFill>
                <a:latin typeface="+mn-lt"/>
              </a:rPr>
              <a:t>7 F/T faculty</a:t>
            </a:r>
            <a:endParaRPr lang="en-US" i="1" dirty="0">
              <a:solidFill>
                <a:schemeClr val="tx2">
                  <a:lumMod val="25000"/>
                  <a:lumOff val="75000"/>
                </a:schemeClr>
              </a:solidFill>
              <a:latin typeface="+mn-lt"/>
            </a:endParaRPr>
          </a:p>
        </p:txBody>
      </p:sp>
      <p:sp>
        <p:nvSpPr>
          <p:cNvPr id="18" name="Oval 17" descr="Blue circle">
            <a:extLst>
              <a:ext uri="{FF2B5EF4-FFF2-40B4-BE49-F238E27FC236}">
                <a16:creationId xmlns:a16="http://schemas.microsoft.com/office/drawing/2014/main" id="{0AD89AAC-7A26-4BF6-8BF7-D301C467BE24}"/>
              </a:ext>
            </a:extLst>
          </p:cNvPr>
          <p:cNvSpPr/>
          <p:nvPr/>
        </p:nvSpPr>
        <p:spPr>
          <a:xfrm>
            <a:off x="8907678" y="2621703"/>
            <a:ext cx="1487019" cy="1652471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2"/>
                </a:solidFill>
              </a:rPr>
              <a:t>Other</a:t>
            </a:r>
            <a:endParaRPr lang="en-US" sz="2400" b="1" i="1" dirty="0">
              <a:solidFill>
                <a:schemeClr val="tx2"/>
              </a:solidFill>
            </a:endParaRPr>
          </a:p>
        </p:txBody>
      </p:sp>
      <p:sp>
        <p:nvSpPr>
          <p:cNvPr id="19" name="Text Placeholder 41">
            <a:extLst>
              <a:ext uri="{FF2B5EF4-FFF2-40B4-BE49-F238E27FC236}">
                <a16:creationId xmlns:a16="http://schemas.microsoft.com/office/drawing/2014/main" id="{D70BF709-D6E1-4AFF-A538-E9F7D1A452C2}"/>
              </a:ext>
            </a:extLst>
          </p:cNvPr>
          <p:cNvSpPr txBox="1">
            <a:spLocks/>
          </p:cNvSpPr>
          <p:nvPr/>
        </p:nvSpPr>
        <p:spPr>
          <a:xfrm>
            <a:off x="1064602" y="4686217"/>
            <a:ext cx="2700338" cy="738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bg1">
                    <a:lumMod val="9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/>
              <a:t>10 total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i="1" dirty="0" smtClean="0">
                <a:solidFill>
                  <a:schemeClr val="tx2">
                    <a:lumMod val="25000"/>
                    <a:lumOff val="75000"/>
                  </a:schemeClr>
                </a:solidFill>
                <a:latin typeface="+mn-lt"/>
              </a:rPr>
              <a:t>3 F/T faculty</a:t>
            </a:r>
            <a:endParaRPr lang="en-US" i="1" dirty="0">
              <a:solidFill>
                <a:schemeClr val="tx2">
                  <a:lumMod val="25000"/>
                  <a:lumOff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9056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Content Placeholder 11" descr="Chart">
            <a:extLst>
              <a:ext uri="{FF2B5EF4-FFF2-40B4-BE49-F238E27FC236}">
                <a16:creationId xmlns:a16="http://schemas.microsoft.com/office/drawing/2014/main" id="{4B8F47FF-84A1-4BFF-9183-1D0D7589967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6648675" y="2053173"/>
          <a:ext cx="1481012" cy="1161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6D5D9271-B659-4A45-8868-BAEC4EF7D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410" y="361567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CTL Engagement: Motivation</a:t>
            </a:r>
            <a:endParaRPr lang="en-US" dirty="0"/>
          </a:p>
        </p:txBody>
      </p:sp>
      <p:graphicFrame>
        <p:nvGraphicFramePr>
          <p:cNvPr id="12" name="Content Placeholder 11" descr="Chart">
            <a:extLst>
              <a:ext uri="{FF2B5EF4-FFF2-40B4-BE49-F238E27FC236}">
                <a16:creationId xmlns:a16="http://schemas.microsoft.com/office/drawing/2014/main" id="{B880674A-C407-4235-A8D0-4F3C148E035B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930164" y="2053173"/>
          <a:ext cx="1481012" cy="1161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ontent Placeholder 11" descr="Chart">
            <a:extLst>
              <a:ext uri="{FF2B5EF4-FFF2-40B4-BE49-F238E27FC236}">
                <a16:creationId xmlns:a16="http://schemas.microsoft.com/office/drawing/2014/main" id="{4965B496-2DD8-4644-BD32-C792562A4A9B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381080" y="2053173"/>
          <a:ext cx="1481012" cy="1161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Content Placeholder 11" descr="Chart">
            <a:extLst>
              <a:ext uri="{FF2B5EF4-FFF2-40B4-BE49-F238E27FC236}">
                <a16:creationId xmlns:a16="http://schemas.microsoft.com/office/drawing/2014/main" id="{929A89A4-A764-4573-A43E-D883B54D579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5197759" y="2053173"/>
          <a:ext cx="1481012" cy="1161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9" name="object 27" descr="Beige rectangle">
            <a:extLst>
              <a:ext uri="{FF2B5EF4-FFF2-40B4-BE49-F238E27FC236}">
                <a16:creationId xmlns:a16="http://schemas.microsoft.com/office/drawing/2014/main" id="{CE178D24-EC15-4677-8CE4-B6FAE887C7CE}"/>
              </a:ext>
            </a:extLst>
          </p:cNvPr>
          <p:cNvSpPr/>
          <p:nvPr/>
        </p:nvSpPr>
        <p:spPr>
          <a:xfrm>
            <a:off x="964301" y="1336916"/>
            <a:ext cx="5505868" cy="81981"/>
          </a:xfrm>
          <a:custGeom>
            <a:avLst/>
            <a:gdLst/>
            <a:ahLst/>
            <a:cxnLst/>
            <a:rect l="l" t="t" r="r" b="b"/>
            <a:pathLst>
              <a:path w="2501265">
                <a:moveTo>
                  <a:pt x="0" y="0"/>
                </a:moveTo>
                <a:lnTo>
                  <a:pt x="2500883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 lang="en-US" dirty="0"/>
          </a:p>
        </p:txBody>
      </p:sp>
      <p:pic>
        <p:nvPicPr>
          <p:cNvPr id="2" name="Picture 1" descr="Chart showing CTL Engagement Motivation:&#10;Mandated for promotion &amp; PD (required): 40 responses;&#10;Pedagogy and teaching skills: 32 responses;&#10;Promotion and professional growth: 24 responses;&#10;Interested in seminar topics and content: 21 responses;&#10;Faculty collaboration, community building, networking: 20 responses;&#10;Encouraged by CTL staff or colleagues: 15 responses;&#10;Incentives: 7 responses;&#10;Core competencies &amp; curriculum design: 6 responses&#10;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276" y="1336916"/>
            <a:ext cx="11986288" cy="5292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61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Content Placeholder 11" descr="Chart">
            <a:extLst>
              <a:ext uri="{FF2B5EF4-FFF2-40B4-BE49-F238E27FC236}">
                <a16:creationId xmlns:a16="http://schemas.microsoft.com/office/drawing/2014/main" id="{4B8F47FF-84A1-4BFF-9183-1D0D7589967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6648675" y="2053173"/>
          <a:ext cx="1481012" cy="1161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6D5D9271-B659-4A45-8868-BAEC4EF7D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410" y="361567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PD Seminar/Workshop Format</a:t>
            </a:r>
          </a:p>
        </p:txBody>
      </p:sp>
      <p:graphicFrame>
        <p:nvGraphicFramePr>
          <p:cNvPr id="12" name="Content Placeholder 11" descr="Chart">
            <a:extLst>
              <a:ext uri="{FF2B5EF4-FFF2-40B4-BE49-F238E27FC236}">
                <a16:creationId xmlns:a16="http://schemas.microsoft.com/office/drawing/2014/main" id="{B880674A-C407-4235-A8D0-4F3C148E035B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930164" y="2053173"/>
          <a:ext cx="1481012" cy="1161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ontent Placeholder 11" descr="Chart">
            <a:extLst>
              <a:ext uri="{FF2B5EF4-FFF2-40B4-BE49-F238E27FC236}">
                <a16:creationId xmlns:a16="http://schemas.microsoft.com/office/drawing/2014/main" id="{4965B496-2DD8-4644-BD32-C792562A4A9B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381080" y="2053173"/>
          <a:ext cx="1481012" cy="1161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Content Placeholder 11" descr="Chart">
            <a:extLst>
              <a:ext uri="{FF2B5EF4-FFF2-40B4-BE49-F238E27FC236}">
                <a16:creationId xmlns:a16="http://schemas.microsoft.com/office/drawing/2014/main" id="{929A89A4-A764-4573-A43E-D883B54D579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5197759" y="2053173"/>
          <a:ext cx="1481012" cy="1161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9" name="object 27" descr="Beige rectangle">
            <a:extLst>
              <a:ext uri="{FF2B5EF4-FFF2-40B4-BE49-F238E27FC236}">
                <a16:creationId xmlns:a16="http://schemas.microsoft.com/office/drawing/2014/main" id="{CE178D24-EC15-4677-8CE4-B6FAE887C7CE}"/>
              </a:ext>
            </a:extLst>
          </p:cNvPr>
          <p:cNvSpPr/>
          <p:nvPr/>
        </p:nvSpPr>
        <p:spPr>
          <a:xfrm>
            <a:off x="939626" y="1316607"/>
            <a:ext cx="5883690" cy="64430"/>
          </a:xfrm>
          <a:custGeom>
            <a:avLst/>
            <a:gdLst/>
            <a:ahLst/>
            <a:cxnLst/>
            <a:rect l="l" t="t" r="r" b="b"/>
            <a:pathLst>
              <a:path w="2501265">
                <a:moveTo>
                  <a:pt x="0" y="0"/>
                </a:moveTo>
                <a:lnTo>
                  <a:pt x="2500883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5053256"/>
              </p:ext>
            </p:extLst>
          </p:nvPr>
        </p:nvGraphicFramePr>
        <p:xfrm>
          <a:off x="221862" y="1396031"/>
          <a:ext cx="11777450" cy="5325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11664846" y="1754504"/>
            <a:ext cx="378460" cy="4410630"/>
            <a:chOff x="11664846" y="1754504"/>
            <a:chExt cx="378460" cy="4410630"/>
          </a:xfrm>
        </p:grpSpPr>
        <p:sp>
          <p:nvSpPr>
            <p:cNvPr id="10" name="TextBox 1"/>
            <p:cNvSpPr txBox="1"/>
            <p:nvPr/>
          </p:nvSpPr>
          <p:spPr>
            <a:xfrm>
              <a:off x="11675312" y="2200521"/>
              <a:ext cx="328824" cy="263814"/>
            </a:xfrm>
            <a:prstGeom prst="rect">
              <a:avLst/>
            </a:prstGeom>
          </p:spPr>
          <p:txBody>
            <a:bodyPr wrap="none" lIns="45720" rIns="45720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 smtClean="0"/>
                <a:t>140</a:t>
              </a:r>
              <a:endParaRPr lang="en-US" sz="1100" dirty="0"/>
            </a:p>
          </p:txBody>
        </p:sp>
        <p:sp>
          <p:nvSpPr>
            <p:cNvPr id="11" name="TextBox 1"/>
            <p:cNvSpPr txBox="1"/>
            <p:nvPr/>
          </p:nvSpPr>
          <p:spPr>
            <a:xfrm>
              <a:off x="11674151" y="2602943"/>
              <a:ext cx="344722" cy="263814"/>
            </a:xfrm>
            <a:prstGeom prst="rect">
              <a:avLst/>
            </a:prstGeom>
          </p:spPr>
          <p:txBody>
            <a:bodyPr wrap="none" lIns="45720" rIns="45720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 smtClean="0"/>
                <a:t>140</a:t>
              </a:r>
              <a:endParaRPr lang="en-US" sz="1100" dirty="0"/>
            </a:p>
          </p:txBody>
        </p:sp>
        <p:sp>
          <p:nvSpPr>
            <p:cNvPr id="15" name="TextBox 1"/>
            <p:cNvSpPr txBox="1"/>
            <p:nvPr/>
          </p:nvSpPr>
          <p:spPr>
            <a:xfrm>
              <a:off x="11666006" y="3030083"/>
              <a:ext cx="344722" cy="263814"/>
            </a:xfrm>
            <a:prstGeom prst="rect">
              <a:avLst/>
            </a:prstGeom>
          </p:spPr>
          <p:txBody>
            <a:bodyPr wrap="none" lIns="45720" rIns="45720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 smtClean="0"/>
                <a:t>123</a:t>
              </a:r>
              <a:endParaRPr lang="en-US" sz="1100" dirty="0"/>
            </a:p>
          </p:txBody>
        </p:sp>
        <p:sp>
          <p:nvSpPr>
            <p:cNvPr id="16" name="TextBox 1"/>
            <p:cNvSpPr txBox="1"/>
            <p:nvPr/>
          </p:nvSpPr>
          <p:spPr>
            <a:xfrm>
              <a:off x="11685786" y="3424267"/>
              <a:ext cx="344722" cy="263814"/>
            </a:xfrm>
            <a:prstGeom prst="rect">
              <a:avLst/>
            </a:prstGeom>
          </p:spPr>
          <p:txBody>
            <a:bodyPr wrap="none" lIns="45720" rIns="45720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 smtClean="0"/>
                <a:t>91</a:t>
              </a:r>
              <a:endParaRPr lang="en-US" sz="1100" dirty="0"/>
            </a:p>
          </p:txBody>
        </p:sp>
        <p:sp>
          <p:nvSpPr>
            <p:cNvPr id="17" name="TextBox 1"/>
            <p:cNvSpPr txBox="1"/>
            <p:nvPr/>
          </p:nvSpPr>
          <p:spPr>
            <a:xfrm>
              <a:off x="11685786" y="3838859"/>
              <a:ext cx="344722" cy="263814"/>
            </a:xfrm>
            <a:prstGeom prst="rect">
              <a:avLst/>
            </a:prstGeom>
          </p:spPr>
          <p:txBody>
            <a:bodyPr wrap="none" lIns="45720" rIns="45720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 smtClean="0"/>
                <a:t>85</a:t>
              </a:r>
              <a:endParaRPr lang="en-US" sz="1100" dirty="0"/>
            </a:p>
          </p:txBody>
        </p:sp>
        <p:sp>
          <p:nvSpPr>
            <p:cNvPr id="19" name="TextBox 1"/>
            <p:cNvSpPr txBox="1"/>
            <p:nvPr/>
          </p:nvSpPr>
          <p:spPr>
            <a:xfrm>
              <a:off x="11692766" y="4257029"/>
              <a:ext cx="344722" cy="263814"/>
            </a:xfrm>
            <a:prstGeom prst="rect">
              <a:avLst/>
            </a:prstGeom>
          </p:spPr>
          <p:txBody>
            <a:bodyPr wrap="none" lIns="45720" rIns="45720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 smtClean="0"/>
                <a:t>70</a:t>
              </a:r>
              <a:endParaRPr lang="en-US" sz="1100" dirty="0"/>
            </a:p>
          </p:txBody>
        </p:sp>
        <p:sp>
          <p:nvSpPr>
            <p:cNvPr id="20" name="TextBox 1"/>
            <p:cNvSpPr txBox="1"/>
            <p:nvPr/>
          </p:nvSpPr>
          <p:spPr>
            <a:xfrm>
              <a:off x="11692766" y="4657661"/>
              <a:ext cx="344722" cy="263814"/>
            </a:xfrm>
            <a:prstGeom prst="rect">
              <a:avLst/>
            </a:prstGeom>
          </p:spPr>
          <p:txBody>
            <a:bodyPr wrap="none" lIns="45720" rIns="45720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 smtClean="0"/>
                <a:t>59</a:t>
              </a:r>
              <a:endParaRPr lang="en-US" sz="1100" dirty="0"/>
            </a:p>
          </p:txBody>
        </p:sp>
        <p:sp>
          <p:nvSpPr>
            <p:cNvPr id="21" name="TextBox 1"/>
            <p:cNvSpPr txBox="1"/>
            <p:nvPr/>
          </p:nvSpPr>
          <p:spPr>
            <a:xfrm>
              <a:off x="11664846" y="5069468"/>
              <a:ext cx="344722" cy="263814"/>
            </a:xfrm>
            <a:prstGeom prst="rect">
              <a:avLst/>
            </a:prstGeom>
          </p:spPr>
          <p:txBody>
            <a:bodyPr wrap="none" lIns="45720" rIns="45720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 smtClean="0"/>
                <a:t>138</a:t>
              </a:r>
              <a:endParaRPr lang="en-US" sz="1100" dirty="0"/>
            </a:p>
          </p:txBody>
        </p:sp>
        <p:sp>
          <p:nvSpPr>
            <p:cNvPr id="22" name="TextBox 1"/>
            <p:cNvSpPr txBox="1"/>
            <p:nvPr/>
          </p:nvSpPr>
          <p:spPr>
            <a:xfrm>
              <a:off x="11692766" y="5482533"/>
              <a:ext cx="344722" cy="263814"/>
            </a:xfrm>
            <a:prstGeom prst="rect">
              <a:avLst/>
            </a:prstGeom>
          </p:spPr>
          <p:txBody>
            <a:bodyPr wrap="none" lIns="45720" rIns="45720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 smtClean="0"/>
                <a:t>64</a:t>
              </a:r>
              <a:endParaRPr lang="en-US" sz="1100" dirty="0"/>
            </a:p>
          </p:txBody>
        </p:sp>
        <p:sp>
          <p:nvSpPr>
            <p:cNvPr id="23" name="TextBox 1"/>
            <p:cNvSpPr txBox="1"/>
            <p:nvPr/>
          </p:nvSpPr>
          <p:spPr>
            <a:xfrm>
              <a:off x="11698584" y="5901320"/>
              <a:ext cx="344722" cy="263814"/>
            </a:xfrm>
            <a:prstGeom prst="rect">
              <a:avLst/>
            </a:prstGeom>
          </p:spPr>
          <p:txBody>
            <a:bodyPr wrap="none" lIns="45720" rIns="45720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 smtClean="0"/>
                <a:t>75</a:t>
              </a:r>
              <a:endParaRPr lang="en-US" sz="1100" dirty="0"/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11670488" y="1754504"/>
              <a:ext cx="328824" cy="263814"/>
            </a:xfrm>
            <a:prstGeom prst="rect">
              <a:avLst/>
            </a:prstGeom>
          </p:spPr>
          <p:txBody>
            <a:bodyPr wrap="none" lIns="45720" rIns="45720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 smtClean="0"/>
                <a:t>102</a:t>
              </a:r>
              <a:endParaRPr lang="en-US" sz="1100" dirty="0"/>
            </a:p>
          </p:txBody>
        </p:sp>
      </p:grpSp>
      <p:sp>
        <p:nvSpPr>
          <p:cNvPr id="4" name="Oval 3"/>
          <p:cNvSpPr/>
          <p:nvPr/>
        </p:nvSpPr>
        <p:spPr>
          <a:xfrm>
            <a:off x="9496425" y="1381038"/>
            <a:ext cx="600075" cy="290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9796463" y="1682650"/>
            <a:ext cx="14287" cy="49677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867403"/>
              </p:ext>
            </p:extLst>
          </p:nvPr>
        </p:nvGraphicFramePr>
        <p:xfrm>
          <a:off x="217038" y="1682650"/>
          <a:ext cx="5162830" cy="4517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62830">
                  <a:extLst>
                    <a:ext uri="{9D8B030D-6E8A-4147-A177-3AD203B41FA5}">
                      <a16:colId xmlns:a16="http://schemas.microsoft.com/office/drawing/2014/main" val="234539847"/>
                    </a:ext>
                  </a:extLst>
                </a:gridCol>
              </a:tblGrid>
              <a:tr h="4107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u="none" strike="noStrike" dirty="0">
                          <a:effectLst/>
                        </a:rPr>
                        <a:t>Intensive seminars: more than a year, may include summer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182747"/>
                  </a:ext>
                </a:extLst>
              </a:tr>
              <a:tr h="4107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u="none" strike="noStrike" dirty="0">
                          <a:effectLst/>
                        </a:rPr>
                        <a:t>Year-long seminars (~25 hours/year)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233610"/>
                  </a:ext>
                </a:extLst>
              </a:tr>
              <a:tr h="4107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u="none" strike="noStrike" dirty="0">
                          <a:effectLst/>
                        </a:rPr>
                        <a:t>One-semester or “mini” seminars (10-15 hours/semester)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02039"/>
                  </a:ext>
                </a:extLst>
              </a:tr>
              <a:tr h="4107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u="none" strike="noStrike" dirty="0">
                          <a:effectLst/>
                        </a:rPr>
                        <a:t>Mini-grants (Assignment Design, </a:t>
                      </a:r>
                      <a:r>
                        <a:rPr lang="en-US" sz="1300" u="none" strike="noStrike" dirty="0" err="1">
                          <a:effectLst/>
                        </a:rPr>
                        <a:t>ePortfolio</a:t>
                      </a:r>
                      <a:r>
                        <a:rPr lang="en-US" sz="1300" u="none" strike="noStrike" dirty="0">
                          <a:effectLst/>
                        </a:rPr>
                        <a:t>)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220421"/>
                  </a:ext>
                </a:extLst>
              </a:tr>
              <a:tr h="4107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u="none" strike="noStrike" dirty="0">
                          <a:effectLst/>
                        </a:rPr>
                        <a:t>Conferences (Humanities, First Year, etc.)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561750"/>
                  </a:ext>
                </a:extLst>
              </a:tr>
              <a:tr h="4107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u="none" strike="noStrike" dirty="0">
                          <a:effectLst/>
                        </a:rPr>
                        <a:t>Brown-Bags/Conversations at the Center and/or short workshops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579178"/>
                  </a:ext>
                </a:extLst>
              </a:tr>
              <a:tr h="4107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u="none" strike="noStrike" dirty="0">
                          <a:effectLst/>
                        </a:rPr>
                        <a:t>In Transit author (manuscript or chapter)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716683"/>
                  </a:ext>
                </a:extLst>
              </a:tr>
              <a:tr h="4107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u="none" strike="noStrike" dirty="0">
                          <a:effectLst/>
                        </a:rPr>
                        <a:t>In Transit author (short pieces, book reviews, etc.)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503948"/>
                  </a:ext>
                </a:extLst>
              </a:tr>
              <a:tr h="4107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u="none" strike="noStrike" dirty="0">
                          <a:effectLst/>
                        </a:rPr>
                        <a:t>Benchmark Readings (norming sessions, scoring, reflection)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922824"/>
                  </a:ext>
                </a:extLst>
              </a:tr>
              <a:tr h="4107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u="none" strike="noStrike" dirty="0">
                          <a:effectLst/>
                        </a:rPr>
                        <a:t>Evening/weekend workshops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658108"/>
                  </a:ext>
                </a:extLst>
              </a:tr>
              <a:tr h="4107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u="none" strike="noStrike" dirty="0">
                          <a:effectLst/>
                        </a:rPr>
                        <a:t>Online (asynchronous) workshops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878251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531124"/>
              </p:ext>
            </p:extLst>
          </p:nvPr>
        </p:nvGraphicFramePr>
        <p:xfrm>
          <a:off x="-308604" y="1690369"/>
          <a:ext cx="5676729" cy="45099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76729">
                  <a:extLst>
                    <a:ext uri="{9D8B030D-6E8A-4147-A177-3AD203B41FA5}">
                      <a16:colId xmlns:a16="http://schemas.microsoft.com/office/drawing/2014/main" val="234539847"/>
                    </a:ext>
                  </a:extLst>
                </a:gridCol>
              </a:tblGrid>
              <a:tr h="4076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u="none" strike="noStrike" dirty="0">
                          <a:effectLst/>
                        </a:rPr>
                        <a:t>Intensive seminars: more than a year, may include summer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182747"/>
                  </a:ext>
                </a:extLst>
              </a:tr>
              <a:tr h="4076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u="none" strike="noStrike" dirty="0">
                          <a:effectLst/>
                        </a:rPr>
                        <a:t>Year-long seminars (~25 hours/year)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233610"/>
                  </a:ext>
                </a:extLst>
              </a:tr>
              <a:tr h="4076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u="none" strike="noStrike" dirty="0">
                          <a:effectLst/>
                        </a:rPr>
                        <a:t>One-semester or “mini” seminars (10-15 hours/semester)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02039"/>
                  </a:ext>
                </a:extLst>
              </a:tr>
              <a:tr h="4076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u="none" strike="noStrike" dirty="0">
                          <a:effectLst/>
                        </a:rPr>
                        <a:t>Mini-grants (Assignment Design, </a:t>
                      </a:r>
                      <a:r>
                        <a:rPr lang="en-US" sz="1300" b="1" u="none" strike="noStrike" dirty="0" err="1">
                          <a:effectLst/>
                        </a:rPr>
                        <a:t>ePortfolio</a:t>
                      </a:r>
                      <a:r>
                        <a:rPr lang="en-US" sz="1300" b="1" u="none" strike="noStrike" dirty="0">
                          <a:effectLst/>
                        </a:rPr>
                        <a:t>)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220421"/>
                  </a:ext>
                </a:extLst>
              </a:tr>
              <a:tr h="4076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u="none" strike="noStrike" dirty="0">
                          <a:effectLst/>
                        </a:rPr>
                        <a:t>Conferences (Humanities, First Year, etc.)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561750"/>
                  </a:ext>
                </a:extLst>
              </a:tr>
              <a:tr h="433052"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u="none" strike="noStrike" dirty="0">
                          <a:effectLst/>
                        </a:rPr>
                        <a:t>Brown-Bags/Conversations at the Center and/or short workshops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579178"/>
                  </a:ext>
                </a:extLst>
              </a:tr>
              <a:tr h="4076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u="none" strike="noStrike" dirty="0">
                          <a:effectLst/>
                        </a:rPr>
                        <a:t>In Transit author (manuscript or chapter)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716683"/>
                  </a:ext>
                </a:extLst>
              </a:tr>
              <a:tr h="4076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u="none" strike="noStrike" dirty="0">
                          <a:effectLst/>
                        </a:rPr>
                        <a:t>In Transit author (short pieces, book reviews, etc.)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503948"/>
                  </a:ext>
                </a:extLst>
              </a:tr>
              <a:tr h="4076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u="none" strike="noStrike" dirty="0">
                          <a:effectLst/>
                        </a:rPr>
                        <a:t>Benchmark Readings (norming sessions, scoring, reflection)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922824"/>
                  </a:ext>
                </a:extLst>
              </a:tr>
              <a:tr h="4076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u="none" strike="noStrike" dirty="0">
                          <a:effectLst/>
                        </a:rPr>
                        <a:t>Evening/weekend workshops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658108"/>
                  </a:ext>
                </a:extLst>
              </a:tr>
              <a:tr h="4076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u="none" strike="noStrike" dirty="0">
                          <a:effectLst/>
                        </a:rPr>
                        <a:t>Online (asynchronous) workshops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878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494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Placeholder 14" descr="Two person handshake">
            <a:extLst>
              <a:ext uri="{FF2B5EF4-FFF2-40B4-BE49-F238E27FC236}">
                <a16:creationId xmlns:a16="http://schemas.microsoft.com/office/drawing/2014/main" id="{D4259A03-EF8A-4CCA-B199-F465AFDB5C52}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7"/>
            <a:ext cx="12190800" cy="6857325"/>
          </a:xfrm>
        </p:spPr>
      </p:pic>
      <p:sp>
        <p:nvSpPr>
          <p:cNvPr id="35" name="object 3" descr="Blue rectangle">
            <a:extLst>
              <a:ext uri="{FF2B5EF4-FFF2-40B4-BE49-F238E27FC236}">
                <a16:creationId xmlns:a16="http://schemas.microsoft.com/office/drawing/2014/main" id="{9206F938-D64B-410D-BE2D-847D78F81E42}"/>
              </a:ext>
            </a:extLst>
          </p:cNvPr>
          <p:cNvSpPr/>
          <p:nvPr/>
        </p:nvSpPr>
        <p:spPr>
          <a:xfrm>
            <a:off x="1200" y="0"/>
            <a:ext cx="12190800" cy="6858000"/>
          </a:xfrm>
          <a:custGeom>
            <a:avLst/>
            <a:gdLst/>
            <a:ahLst/>
            <a:cxnLst/>
            <a:rect l="l" t="t" r="r" b="b"/>
            <a:pathLst>
              <a:path w="12189460" h="6858000">
                <a:moveTo>
                  <a:pt x="0" y="6858000"/>
                </a:moveTo>
                <a:lnTo>
                  <a:pt x="12188952" y="6858000"/>
                </a:lnTo>
                <a:lnTo>
                  <a:pt x="1218895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69999"/>
            </a:schemeClr>
          </a:solidFill>
        </p:spPr>
        <p:txBody>
          <a:bodyPr wrap="square" lIns="0" tIns="0" rIns="0" bIns="0" rtlCol="0"/>
          <a:lstStyle/>
          <a:p>
            <a:endParaRPr lang="en-US" dirty="0"/>
          </a:p>
        </p:txBody>
      </p:sp>
      <p:sp>
        <p:nvSpPr>
          <p:cNvPr id="26" name="Rectangle 25" descr="Blue rectangle">
            <a:extLst>
              <a:ext uri="{FF2B5EF4-FFF2-40B4-BE49-F238E27FC236}">
                <a16:creationId xmlns:a16="http://schemas.microsoft.com/office/drawing/2014/main" id="{B743B096-6BB3-4330-9D5B-22EEBAF87BEE}"/>
              </a:ext>
            </a:extLst>
          </p:cNvPr>
          <p:cNvSpPr/>
          <p:nvPr/>
        </p:nvSpPr>
        <p:spPr>
          <a:xfrm>
            <a:off x="0" y="2770632"/>
            <a:ext cx="12192000" cy="13167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 descr="Blue circle">
            <a:extLst>
              <a:ext uri="{FF2B5EF4-FFF2-40B4-BE49-F238E27FC236}">
                <a16:creationId xmlns:a16="http://schemas.microsoft.com/office/drawing/2014/main" id="{48354ED0-9392-4301-B2D6-A5335876F77D}"/>
              </a:ext>
            </a:extLst>
          </p:cNvPr>
          <p:cNvSpPr/>
          <p:nvPr/>
        </p:nvSpPr>
        <p:spPr>
          <a:xfrm>
            <a:off x="651294" y="2249449"/>
            <a:ext cx="2103120" cy="2100095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rIns="9144" rtlCol="0" anchor="ctr"/>
          <a:lstStyle/>
          <a:p>
            <a:pPr marL="12700">
              <a:spcBef>
                <a:spcPts val="340"/>
              </a:spcBef>
              <a:defRPr/>
            </a:pPr>
            <a:r>
              <a:rPr lang="en-US" b="1" i="1" spc="15" dirty="0" smtClean="0">
                <a:solidFill>
                  <a:schemeClr val="tx2"/>
                </a:solidFill>
                <a:cs typeface="Arial"/>
              </a:rPr>
              <a:t>Scholarship</a:t>
            </a:r>
            <a:endParaRPr lang="en-US" b="1" i="1" spc="15" dirty="0">
              <a:solidFill>
                <a:schemeClr val="tx2"/>
              </a:solidFill>
              <a:cs typeface="Arial"/>
            </a:endParaRPr>
          </a:p>
        </p:txBody>
      </p:sp>
      <p:sp>
        <p:nvSpPr>
          <p:cNvPr id="28" name="Oval 27" descr="Blue circle">
            <a:extLst>
              <a:ext uri="{FF2B5EF4-FFF2-40B4-BE49-F238E27FC236}">
                <a16:creationId xmlns:a16="http://schemas.microsoft.com/office/drawing/2014/main" id="{0AD89AAC-7A26-4BF6-8BF7-D301C467BE24}"/>
              </a:ext>
            </a:extLst>
          </p:cNvPr>
          <p:cNvSpPr/>
          <p:nvPr/>
        </p:nvSpPr>
        <p:spPr>
          <a:xfrm>
            <a:off x="6134875" y="2114606"/>
            <a:ext cx="2560320" cy="256032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2"/>
                </a:solidFill>
              </a:rPr>
              <a:t>Leadership</a:t>
            </a:r>
            <a:endParaRPr lang="en-US" sz="2400" b="1" i="1" dirty="0">
              <a:solidFill>
                <a:schemeClr val="tx2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1CE755E-A3DE-48FA-953D-4B2CFF013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2699" y="6174902"/>
            <a:ext cx="357116" cy="365125"/>
          </a:xfrm>
        </p:spPr>
        <p:txBody>
          <a:bodyPr/>
          <a:lstStyle/>
          <a:p>
            <a:fld id="{82EE24B5-652C-4DB5-B7C3-B5BBEC1280B1}" type="slidenum">
              <a:rPr lang="en-US" smtClean="0"/>
              <a:t>7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558CBCC-46BE-4654-9B01-07B35CF17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292" y="365125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Participation has contributed to: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D70BF709-D6E1-4AFF-A538-E9F7D1A452C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01813" y="4613212"/>
            <a:ext cx="2700338" cy="73818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/>
              <a:t>48 total</a:t>
            </a:r>
            <a:endParaRPr lang="en-US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i="1" dirty="0" smtClean="0">
                <a:solidFill>
                  <a:schemeClr val="tx2">
                    <a:lumMod val="25000"/>
                    <a:lumOff val="75000"/>
                  </a:schemeClr>
                </a:solidFill>
                <a:latin typeface="+mn-lt"/>
              </a:rPr>
              <a:t>44 F/T faculty</a:t>
            </a:r>
            <a:endParaRPr lang="en-US" sz="1600" i="1" dirty="0">
              <a:solidFill>
                <a:schemeClr val="tx2">
                  <a:lumMod val="25000"/>
                  <a:lumOff val="75000"/>
                </a:schemeClr>
              </a:solidFill>
              <a:latin typeface="+mn-lt"/>
            </a:endParaRPr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8CE3A891-B3D6-4B07-A0B9-8F86A9EE588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254176" y="5577348"/>
            <a:ext cx="2841224" cy="8672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b="1" dirty="0" smtClean="0"/>
              <a:t>140 total</a:t>
            </a:r>
            <a:endParaRPr lang="en-US" sz="28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i="1" dirty="0" smtClean="0">
                <a:solidFill>
                  <a:schemeClr val="tx2">
                    <a:lumMod val="25000"/>
                    <a:lumOff val="75000"/>
                  </a:schemeClr>
                </a:solidFill>
                <a:latin typeface="+mn-lt"/>
              </a:rPr>
              <a:t>111 F/T faculty</a:t>
            </a:r>
            <a:endParaRPr lang="en-US" sz="2800" i="1" dirty="0">
              <a:solidFill>
                <a:schemeClr val="tx2">
                  <a:lumMod val="25000"/>
                  <a:lumOff val="75000"/>
                </a:schemeClr>
              </a:solidFill>
              <a:latin typeface="+mn-lt"/>
            </a:endParaRPr>
          </a:p>
        </p:txBody>
      </p:sp>
      <p:sp>
        <p:nvSpPr>
          <p:cNvPr id="49" name="object 6" descr="Beige rectangle">
            <a:extLst>
              <a:ext uri="{FF2B5EF4-FFF2-40B4-BE49-F238E27FC236}">
                <a16:creationId xmlns:a16="http://schemas.microsoft.com/office/drawing/2014/main" id="{E67B2D0F-2920-4165-BC82-05237362DABB}"/>
              </a:ext>
            </a:extLst>
          </p:cNvPr>
          <p:cNvSpPr/>
          <p:nvPr/>
        </p:nvSpPr>
        <p:spPr>
          <a:xfrm flipV="1">
            <a:off x="915046" y="1286655"/>
            <a:ext cx="6128987" cy="46178"/>
          </a:xfrm>
          <a:custGeom>
            <a:avLst/>
            <a:gdLst/>
            <a:ahLst/>
            <a:cxnLst/>
            <a:rect l="l" t="t" r="r" b="b"/>
            <a:pathLst>
              <a:path w="1934210">
                <a:moveTo>
                  <a:pt x="0" y="0"/>
                </a:moveTo>
                <a:lnTo>
                  <a:pt x="1933600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 lang="en-US" dirty="0"/>
          </a:p>
        </p:txBody>
      </p:sp>
      <p:sp>
        <p:nvSpPr>
          <p:cNvPr id="29" name="Oval 28" descr="Beige circle">
            <a:extLst>
              <a:ext uri="{FF2B5EF4-FFF2-40B4-BE49-F238E27FC236}">
                <a16:creationId xmlns:a16="http://schemas.microsoft.com/office/drawing/2014/main" id="{23AE393F-46ED-4451-AACA-7EC20B0EE16F}"/>
              </a:ext>
            </a:extLst>
          </p:cNvPr>
          <p:cNvSpPr/>
          <p:nvPr/>
        </p:nvSpPr>
        <p:spPr>
          <a:xfrm>
            <a:off x="2458617" y="1625433"/>
            <a:ext cx="3933941" cy="387744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spc="15" dirty="0" smtClean="0">
                <a:solidFill>
                  <a:schemeClr val="tx2"/>
                </a:solidFill>
                <a:cs typeface="Arial"/>
              </a:rPr>
              <a:t>Teaching/ Pedagogy</a:t>
            </a:r>
            <a:endParaRPr lang="en-US" sz="3600" b="1" i="1" spc="15" dirty="0">
              <a:solidFill>
                <a:schemeClr val="tx2"/>
              </a:solidFill>
              <a:cs typeface="Arial"/>
            </a:endParaRPr>
          </a:p>
        </p:txBody>
      </p:sp>
      <p:sp>
        <p:nvSpPr>
          <p:cNvPr id="22" name="Oval 21" descr="Beige circle">
            <a:extLst>
              <a:ext uri="{FF2B5EF4-FFF2-40B4-BE49-F238E27FC236}">
                <a16:creationId xmlns:a16="http://schemas.microsoft.com/office/drawing/2014/main" id="{23AE393F-46ED-4451-AACA-7EC20B0EE16F}"/>
              </a:ext>
            </a:extLst>
          </p:cNvPr>
          <p:cNvSpPr/>
          <p:nvPr/>
        </p:nvSpPr>
        <p:spPr>
          <a:xfrm>
            <a:off x="8514331" y="1690688"/>
            <a:ext cx="3325484" cy="329140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spc="15" dirty="0">
                <a:solidFill>
                  <a:schemeClr val="tx2"/>
                </a:solidFill>
                <a:cs typeface="Arial"/>
              </a:rPr>
              <a:t>College or </a:t>
            </a:r>
            <a:r>
              <a:rPr lang="en-US" sz="2400" b="1" i="1" spc="15" dirty="0" smtClean="0">
                <a:solidFill>
                  <a:schemeClr val="tx2"/>
                </a:solidFill>
                <a:cs typeface="Arial"/>
              </a:rPr>
              <a:t>departmental contribution</a:t>
            </a:r>
            <a:endParaRPr lang="en-US" sz="2400" b="1" i="1" spc="15" dirty="0">
              <a:solidFill>
                <a:schemeClr val="tx2"/>
              </a:solidFill>
              <a:cs typeface="Arial"/>
            </a:endParaRPr>
          </a:p>
        </p:txBody>
      </p:sp>
      <p:sp>
        <p:nvSpPr>
          <p:cNvPr id="23" name="Text Placeholder 41">
            <a:extLst>
              <a:ext uri="{FF2B5EF4-FFF2-40B4-BE49-F238E27FC236}">
                <a16:creationId xmlns:a16="http://schemas.microsoft.com/office/drawing/2014/main" id="{D70BF709-D6E1-4AFF-A538-E9F7D1A452C2}"/>
              </a:ext>
            </a:extLst>
          </p:cNvPr>
          <p:cNvSpPr txBox="1">
            <a:spLocks/>
          </p:cNvSpPr>
          <p:nvPr/>
        </p:nvSpPr>
        <p:spPr>
          <a:xfrm>
            <a:off x="6169026" y="4784461"/>
            <a:ext cx="2700338" cy="738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bg1">
                    <a:lumMod val="9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/>
              <a:t>65 total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i="1" dirty="0" smtClean="0">
                <a:solidFill>
                  <a:schemeClr val="tx2">
                    <a:lumMod val="25000"/>
                    <a:lumOff val="75000"/>
                  </a:schemeClr>
                </a:solidFill>
                <a:latin typeface="+mn-lt"/>
              </a:rPr>
              <a:t>59 F/T faculty</a:t>
            </a:r>
            <a:endParaRPr lang="en-US" i="1" dirty="0">
              <a:solidFill>
                <a:schemeClr val="tx2">
                  <a:lumMod val="25000"/>
                  <a:lumOff val="75000"/>
                </a:schemeClr>
              </a:solidFill>
              <a:latin typeface="+mn-lt"/>
            </a:endParaRPr>
          </a:p>
        </p:txBody>
      </p:sp>
      <p:sp>
        <p:nvSpPr>
          <p:cNvPr id="25" name="Text Placeholder 42">
            <a:extLst>
              <a:ext uri="{FF2B5EF4-FFF2-40B4-BE49-F238E27FC236}">
                <a16:creationId xmlns:a16="http://schemas.microsoft.com/office/drawing/2014/main" id="{8CE3A891-B3D6-4B07-A0B9-8F86A9EE588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869364" y="5143711"/>
            <a:ext cx="2841224" cy="86727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b="1" dirty="0" smtClean="0"/>
              <a:t>109 total</a:t>
            </a:r>
            <a:endParaRPr lang="en-US" sz="24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i="1" dirty="0" smtClean="0">
                <a:solidFill>
                  <a:schemeClr val="tx2">
                    <a:lumMod val="25000"/>
                    <a:lumOff val="75000"/>
                  </a:schemeClr>
                </a:solidFill>
                <a:latin typeface="+mn-lt"/>
              </a:rPr>
              <a:t>103 F/T faculty</a:t>
            </a:r>
            <a:endParaRPr lang="en-US" sz="2400" i="1" dirty="0">
              <a:solidFill>
                <a:schemeClr val="tx2">
                  <a:lumMod val="25000"/>
                  <a:lumOff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3933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Content Placeholder 11" descr="Chart">
            <a:extLst>
              <a:ext uri="{FF2B5EF4-FFF2-40B4-BE49-F238E27FC236}">
                <a16:creationId xmlns:a16="http://schemas.microsoft.com/office/drawing/2014/main" id="{4B8F47FF-84A1-4BFF-9183-1D0D7589967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6648675" y="2053173"/>
          <a:ext cx="1481012" cy="1161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6D5D9271-B659-4A45-8868-BAEC4EF7D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410" y="361567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Impact of Co-leading a Seminar</a:t>
            </a:r>
            <a:endParaRPr lang="en-US" dirty="0"/>
          </a:p>
        </p:txBody>
      </p:sp>
      <p:graphicFrame>
        <p:nvGraphicFramePr>
          <p:cNvPr id="27" name="Content Placeholder 26" descr="Chart">
            <a:extLst>
              <a:ext uri="{FF2B5EF4-FFF2-40B4-BE49-F238E27FC236}">
                <a16:creationId xmlns:a16="http://schemas.microsoft.com/office/drawing/2014/main" id="{8B7962D3-FAFD-4B86-A9C4-A868A9DF6045}"/>
              </a:ext>
            </a:extLst>
          </p:cNvPr>
          <p:cNvGraphicFramePr>
            <a:graphicFrameLocks noGrp="1"/>
          </p:cNvGraphicFramePr>
          <p:nvPr>
            <p:ph sz="half" idx="13"/>
            <p:extLst>
              <p:ext uri="{D42A27DB-BD31-4B8C-83A1-F6EECF244321}">
                <p14:modId xmlns:p14="http://schemas.microsoft.com/office/powerpoint/2010/main" val="3954489599"/>
              </p:ext>
            </p:extLst>
          </p:nvPr>
        </p:nvGraphicFramePr>
        <p:xfrm>
          <a:off x="1304486" y="2113455"/>
          <a:ext cx="1892423" cy="1572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ontent Placeholder 5">
            <a:extLst>
              <a:ext uri="{FF2B5EF4-FFF2-40B4-BE49-F238E27FC236}">
                <a16:creationId xmlns:a16="http://schemas.microsoft.com/office/drawing/2014/main" id="{4B0BCC78-A7E9-4210-BED1-FB0F136FA0BF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74657189"/>
              </p:ext>
            </p:extLst>
          </p:nvPr>
        </p:nvGraphicFramePr>
        <p:xfrm>
          <a:off x="1" y="3978356"/>
          <a:ext cx="11279928" cy="2879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2780">
                  <a:extLst>
                    <a:ext uri="{9D8B030D-6E8A-4147-A177-3AD203B41FA5}">
                      <a16:colId xmlns:a16="http://schemas.microsoft.com/office/drawing/2014/main" val="413496124"/>
                    </a:ext>
                  </a:extLst>
                </a:gridCol>
                <a:gridCol w="1261241">
                  <a:extLst>
                    <a:ext uri="{9D8B030D-6E8A-4147-A177-3AD203B41FA5}">
                      <a16:colId xmlns:a16="http://schemas.microsoft.com/office/drawing/2014/main" val="1968833855"/>
                    </a:ext>
                  </a:extLst>
                </a:gridCol>
                <a:gridCol w="1311691">
                  <a:extLst>
                    <a:ext uri="{9D8B030D-6E8A-4147-A177-3AD203B41FA5}">
                      <a16:colId xmlns:a16="http://schemas.microsoft.com/office/drawing/2014/main" val="1609701450"/>
                    </a:ext>
                  </a:extLst>
                </a:gridCol>
                <a:gridCol w="987010">
                  <a:extLst>
                    <a:ext uri="{9D8B030D-6E8A-4147-A177-3AD203B41FA5}">
                      <a16:colId xmlns:a16="http://schemas.microsoft.com/office/drawing/2014/main" val="3998250674"/>
                    </a:ext>
                  </a:extLst>
                </a:gridCol>
                <a:gridCol w="1237206">
                  <a:extLst>
                    <a:ext uri="{9D8B030D-6E8A-4147-A177-3AD203B41FA5}">
                      <a16:colId xmlns:a16="http://schemas.microsoft.com/office/drawing/2014/main" val="3885689842"/>
                    </a:ext>
                  </a:extLst>
                </a:gridCol>
              </a:tblGrid>
              <a:tr h="587677">
                <a:tc rowSpan="2">
                  <a:txBody>
                    <a:bodyPr/>
                    <a:lstStyle/>
                    <a:p>
                      <a:pPr marL="216000" algn="l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400" b="1" spc="-5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lang="en-US" sz="1400" b="1" spc="-5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Arial"/>
                          <a:cs typeface="Arial"/>
                        </a:rPr>
                        <a:t>ategories</a:t>
                      </a:r>
                      <a:endParaRPr sz="14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16000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lang="en-US" sz="1400" b="1" kern="1200" spc="-5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*Significant or noticeable Impact</a:t>
                      </a:r>
                      <a:endParaRPr sz="1400" b="1" kern="1200" spc="-5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16000" algn="l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endParaRPr sz="1400" b="1" kern="1200" spc="-5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16000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lang="en-US" sz="1400" b="1" kern="1200" spc="-5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Some Impact or</a:t>
                      </a:r>
                    </a:p>
                    <a:p>
                      <a:pPr marL="216000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lang="en-US" sz="1400" b="1" kern="1200" spc="-5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Little to No Impact</a:t>
                      </a:r>
                      <a:endParaRPr sz="1400" b="1" kern="1200" spc="-5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16000" algn="l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endParaRPr sz="1400" b="1" kern="1200" spc="-5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940839"/>
                  </a:ext>
                </a:extLst>
              </a:tr>
              <a:tr h="3035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6000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lang="en-US" sz="1400" b="1" kern="1200" spc="-5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Count</a:t>
                      </a:r>
                      <a:endParaRPr sz="1400" b="1" kern="1200" spc="-5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16000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lang="en-US" sz="1400" b="1" kern="1200" spc="-5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%</a:t>
                      </a:r>
                      <a:endParaRPr sz="1400" b="1" kern="1200" spc="-5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16000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lang="en-US" sz="1400" b="1" kern="1200" spc="-5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Count</a:t>
                      </a:r>
                      <a:endParaRPr sz="1400" b="1" kern="1200" spc="-5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16000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lang="en-US" sz="1400" b="1" kern="1200" spc="-5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%</a:t>
                      </a:r>
                      <a:endParaRPr sz="1400" b="1" kern="1200" spc="-5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945263"/>
                  </a:ext>
                </a:extLst>
              </a:tr>
              <a:tr h="386641">
                <a:tc>
                  <a:txBody>
                    <a:bodyPr/>
                    <a:lstStyle/>
                    <a:p>
                      <a:pPr marL="22796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spc="-5" dirty="0" smtClean="0">
                          <a:solidFill>
                            <a:schemeClr val="tx2">
                              <a:alpha val="7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Enhanced my relationships with colleagues</a:t>
                      </a:r>
                      <a:endParaRPr lang="en-US" sz="1800" b="1" kern="1200" spc="-5" dirty="0">
                        <a:solidFill>
                          <a:schemeClr val="tx2">
                            <a:alpha val="70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796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5" dirty="0" smtClean="0">
                          <a:solidFill>
                            <a:schemeClr val="tx2">
                              <a:alpha val="7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59</a:t>
                      </a:r>
                      <a:endParaRPr lang="en-US" sz="1800" kern="1200" spc="-5" dirty="0">
                        <a:solidFill>
                          <a:schemeClr val="tx2">
                            <a:alpha val="70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796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5" dirty="0" smtClean="0">
                          <a:solidFill>
                            <a:schemeClr val="tx2">
                              <a:alpha val="7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92.2 %</a:t>
                      </a:r>
                      <a:endParaRPr lang="en-US" sz="1800" kern="1200" spc="-5" dirty="0">
                        <a:solidFill>
                          <a:schemeClr val="tx2">
                            <a:alpha val="70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796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5" dirty="0" smtClean="0">
                          <a:solidFill>
                            <a:schemeClr val="tx2">
                              <a:alpha val="7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5</a:t>
                      </a:r>
                      <a:endParaRPr lang="en-US" sz="1800" kern="1200" spc="-5" dirty="0">
                        <a:solidFill>
                          <a:schemeClr val="tx2">
                            <a:alpha val="70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796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5" dirty="0" smtClean="0">
                          <a:solidFill>
                            <a:schemeClr val="tx2">
                              <a:alpha val="7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7.8 %</a:t>
                      </a:r>
                      <a:endParaRPr lang="en-US" sz="1800" kern="1200" spc="-5" dirty="0">
                        <a:solidFill>
                          <a:schemeClr val="tx2">
                            <a:alpha val="70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2684356"/>
                  </a:ext>
                </a:extLst>
              </a:tr>
              <a:tr h="386641">
                <a:tc>
                  <a:txBody>
                    <a:bodyPr/>
                    <a:lstStyle/>
                    <a:p>
                      <a:pPr marL="22796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spc="-5" dirty="0" smtClean="0">
                          <a:solidFill>
                            <a:schemeClr val="tx2">
                              <a:alpha val="7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Broadened my capacity to collaborate</a:t>
                      </a:r>
                      <a:endParaRPr lang="en-US" sz="1800" b="1" kern="1200" spc="-5" dirty="0">
                        <a:solidFill>
                          <a:schemeClr val="tx2">
                            <a:alpha val="70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796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en-US" sz="1800" kern="1200" spc="-5" dirty="0" smtClean="0">
                          <a:solidFill>
                            <a:schemeClr val="tx2">
                              <a:alpha val="7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52</a:t>
                      </a:r>
                      <a:endParaRPr lang="en-US" sz="1800" kern="1200" spc="-5" dirty="0">
                        <a:solidFill>
                          <a:schemeClr val="tx2">
                            <a:alpha val="70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796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en-US" sz="1800" kern="1200" spc="-5" dirty="0" smtClean="0">
                          <a:solidFill>
                            <a:schemeClr val="tx2">
                              <a:alpha val="7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81.3 %</a:t>
                      </a:r>
                      <a:endParaRPr lang="en-US" sz="1800" kern="1200" spc="-5" dirty="0">
                        <a:solidFill>
                          <a:schemeClr val="tx2">
                            <a:alpha val="70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796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en-US" sz="1800" kern="1200" spc="-5" dirty="0" smtClean="0">
                          <a:solidFill>
                            <a:schemeClr val="tx2">
                              <a:alpha val="7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12</a:t>
                      </a:r>
                      <a:endParaRPr lang="en-US" sz="1800" kern="1200" spc="-5" dirty="0">
                        <a:solidFill>
                          <a:schemeClr val="tx2">
                            <a:alpha val="70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796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en-US" sz="1800" kern="1200" spc="-5" dirty="0" smtClean="0">
                          <a:solidFill>
                            <a:schemeClr val="tx2">
                              <a:alpha val="7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18.8 %</a:t>
                      </a:r>
                      <a:endParaRPr lang="en-US" sz="1800" kern="1200" spc="-5" dirty="0">
                        <a:solidFill>
                          <a:schemeClr val="tx2">
                            <a:alpha val="70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552476"/>
                  </a:ext>
                </a:extLst>
              </a:tr>
              <a:tr h="386641">
                <a:tc>
                  <a:txBody>
                    <a:bodyPr/>
                    <a:lstStyle/>
                    <a:p>
                      <a:pPr marL="22796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spc="-5" dirty="0" smtClean="0">
                          <a:solidFill>
                            <a:schemeClr val="tx2">
                              <a:alpha val="7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Advanced</a:t>
                      </a:r>
                      <a:r>
                        <a:rPr lang="en-US" sz="1800" b="1" kern="1200" spc="-5" baseline="0" dirty="0" smtClean="0">
                          <a:solidFill>
                            <a:schemeClr val="tx2">
                              <a:alpha val="7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 my</a:t>
                      </a:r>
                      <a:r>
                        <a:rPr lang="en-US" sz="1800" b="1" kern="1200" spc="-5" dirty="0" smtClean="0">
                          <a:solidFill>
                            <a:schemeClr val="tx2">
                              <a:alpha val="7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 knowledge of offices/services at College</a:t>
                      </a:r>
                      <a:endParaRPr lang="en-US" sz="1800" b="1" kern="1200" spc="-5" dirty="0">
                        <a:solidFill>
                          <a:schemeClr val="tx2">
                            <a:alpha val="70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796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en-US" sz="1800" kern="1200" spc="-5" dirty="0" smtClean="0">
                          <a:solidFill>
                            <a:schemeClr val="tx2">
                              <a:alpha val="7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51</a:t>
                      </a:r>
                      <a:endParaRPr lang="en-US" sz="1800" kern="1200" spc="-5" dirty="0">
                        <a:solidFill>
                          <a:schemeClr val="tx2">
                            <a:alpha val="70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796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en-US" sz="1800" kern="1200" spc="-5" dirty="0" smtClean="0">
                          <a:solidFill>
                            <a:schemeClr val="tx2">
                              <a:alpha val="7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81.0 %</a:t>
                      </a:r>
                      <a:endParaRPr lang="en-US" sz="1800" kern="1200" spc="-5" dirty="0">
                        <a:solidFill>
                          <a:schemeClr val="tx2">
                            <a:alpha val="70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796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en-US" sz="1800" kern="1200" spc="-5" dirty="0" smtClean="0">
                          <a:solidFill>
                            <a:schemeClr val="tx2">
                              <a:alpha val="7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12</a:t>
                      </a:r>
                      <a:endParaRPr lang="en-US" sz="1800" kern="1200" spc="-5" dirty="0">
                        <a:solidFill>
                          <a:schemeClr val="tx2">
                            <a:alpha val="70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796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en-US" sz="1800" kern="1200" spc="-5" dirty="0" smtClean="0">
                          <a:solidFill>
                            <a:schemeClr val="tx2">
                              <a:alpha val="7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19.0 %</a:t>
                      </a:r>
                      <a:endParaRPr lang="en-US" sz="1800" kern="1200" spc="-5" dirty="0">
                        <a:solidFill>
                          <a:schemeClr val="tx2">
                            <a:alpha val="70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2765872"/>
                  </a:ext>
                </a:extLst>
              </a:tr>
              <a:tr h="441875">
                <a:tc>
                  <a:txBody>
                    <a:bodyPr/>
                    <a:lstStyle/>
                    <a:p>
                      <a:pPr marL="22796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5" dirty="0" smtClean="0">
                          <a:solidFill>
                            <a:schemeClr val="tx2">
                              <a:alpha val="7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Improved my communication skills</a:t>
                      </a:r>
                      <a:endParaRPr lang="en-US" sz="1800" kern="1200" spc="-5" dirty="0">
                        <a:solidFill>
                          <a:schemeClr val="tx2">
                            <a:alpha val="70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796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en-US" sz="1800" kern="1200" spc="-5" dirty="0" smtClean="0">
                          <a:solidFill>
                            <a:schemeClr val="tx2">
                              <a:alpha val="7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34</a:t>
                      </a:r>
                      <a:endParaRPr lang="en-US" sz="1800" kern="1200" spc="-5" dirty="0">
                        <a:solidFill>
                          <a:schemeClr val="tx2">
                            <a:alpha val="70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796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en-US" sz="1800" kern="1200" spc="-5" dirty="0" smtClean="0">
                          <a:solidFill>
                            <a:schemeClr val="tx2">
                              <a:alpha val="7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53.1 %</a:t>
                      </a:r>
                      <a:endParaRPr lang="en-US" sz="1800" kern="1200" spc="-5" dirty="0">
                        <a:solidFill>
                          <a:schemeClr val="tx2">
                            <a:alpha val="70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796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5" dirty="0" smtClean="0">
                          <a:solidFill>
                            <a:schemeClr val="tx2">
                              <a:alpha val="7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30</a:t>
                      </a:r>
                      <a:endParaRPr lang="en-US" sz="1800" kern="1200" spc="-5" dirty="0">
                        <a:solidFill>
                          <a:schemeClr val="tx2">
                            <a:alpha val="70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796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en-US" sz="1800" kern="1200" spc="-5" dirty="0" smtClean="0">
                          <a:solidFill>
                            <a:schemeClr val="tx2">
                              <a:alpha val="7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46.9 %</a:t>
                      </a:r>
                      <a:endParaRPr lang="en-US" sz="1800" kern="1200" spc="-5" dirty="0">
                        <a:solidFill>
                          <a:schemeClr val="tx2">
                            <a:alpha val="70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5265811"/>
                  </a:ext>
                </a:extLst>
              </a:tr>
              <a:tr h="386641">
                <a:tc>
                  <a:txBody>
                    <a:bodyPr/>
                    <a:lstStyle/>
                    <a:p>
                      <a:pPr marL="227965" algn="l" defTabSz="914400" rtl="0" eaLnBrk="1" latinLnBrk="0" hangingPunct="1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en-US" sz="1800" kern="1200" spc="-5" dirty="0" smtClean="0">
                          <a:solidFill>
                            <a:schemeClr val="tx2">
                              <a:alpha val="7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Strengthened my organizational skills</a:t>
                      </a:r>
                      <a:endParaRPr lang="en-US" sz="1800" kern="1200" spc="-5" dirty="0">
                        <a:solidFill>
                          <a:schemeClr val="tx2">
                            <a:alpha val="70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796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en-US" sz="1800" kern="1200" spc="-5" dirty="0" smtClean="0">
                          <a:solidFill>
                            <a:schemeClr val="tx2">
                              <a:alpha val="7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31</a:t>
                      </a:r>
                      <a:endParaRPr lang="en-US" sz="1800" kern="1200" spc="-5" dirty="0">
                        <a:solidFill>
                          <a:schemeClr val="tx2">
                            <a:alpha val="70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796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en-US" sz="1800" kern="1200" spc="-5" dirty="0" smtClean="0">
                          <a:solidFill>
                            <a:schemeClr val="tx2">
                              <a:alpha val="7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48.4 %</a:t>
                      </a:r>
                      <a:endParaRPr lang="en-US" sz="1800" kern="1200" spc="-5" dirty="0">
                        <a:solidFill>
                          <a:schemeClr val="tx2">
                            <a:alpha val="70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796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en-US" sz="1800" kern="1200" spc="-5" dirty="0" smtClean="0">
                          <a:solidFill>
                            <a:schemeClr val="tx2">
                              <a:alpha val="7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33</a:t>
                      </a:r>
                      <a:endParaRPr lang="en-US" sz="1800" kern="1200" spc="-5" dirty="0">
                        <a:solidFill>
                          <a:schemeClr val="tx2">
                            <a:alpha val="70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796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en-US" sz="1800" kern="1200" spc="-5" dirty="0" smtClean="0">
                          <a:solidFill>
                            <a:schemeClr val="tx2">
                              <a:alpha val="7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51.6 %</a:t>
                      </a:r>
                      <a:endParaRPr lang="en-US" sz="1800" kern="1200" spc="-5" dirty="0">
                        <a:solidFill>
                          <a:schemeClr val="tx2">
                            <a:alpha val="70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6156338"/>
                  </a:ext>
                </a:extLst>
              </a:tr>
            </a:tbl>
          </a:graphicData>
        </a:graphic>
      </p:graphicFrame>
      <p:graphicFrame>
        <p:nvGraphicFramePr>
          <p:cNvPr id="14" name="Content Placeholder 11" descr="Chart">
            <a:extLst>
              <a:ext uri="{FF2B5EF4-FFF2-40B4-BE49-F238E27FC236}">
                <a16:creationId xmlns:a16="http://schemas.microsoft.com/office/drawing/2014/main" id="{929A89A4-A764-4573-A43E-D883B54D57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5962789"/>
              </p:ext>
            </p:extLst>
          </p:nvPr>
        </p:nvGraphicFramePr>
        <p:xfrm>
          <a:off x="4963886" y="2053173"/>
          <a:ext cx="2062749" cy="1584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Content Placeholder 11" descr="Chart">
            <a:extLst>
              <a:ext uri="{FF2B5EF4-FFF2-40B4-BE49-F238E27FC236}">
                <a16:creationId xmlns:a16="http://schemas.microsoft.com/office/drawing/2014/main" id="{F8366091-405D-481E-B7F7-8B8F64FD1C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502093"/>
              </p:ext>
            </p:extLst>
          </p:nvPr>
        </p:nvGraphicFramePr>
        <p:xfrm>
          <a:off x="8767043" y="2113456"/>
          <a:ext cx="1954472" cy="1648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0" name="object 20">
            <a:extLst>
              <a:ext uri="{FF2B5EF4-FFF2-40B4-BE49-F238E27FC236}">
                <a16:creationId xmlns:a16="http://schemas.microsoft.com/office/drawing/2014/main" id="{2306528A-EF2E-492E-846A-8645AF605E9C}"/>
              </a:ext>
            </a:extLst>
          </p:cNvPr>
          <p:cNvSpPr txBox="1"/>
          <p:nvPr/>
        </p:nvSpPr>
        <p:spPr>
          <a:xfrm>
            <a:off x="914093" y="3291637"/>
            <a:ext cx="1090784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2400" dirty="0" smtClean="0">
                <a:solidFill>
                  <a:schemeClr val="accent1"/>
                </a:solidFill>
                <a:latin typeface="+mj-lt"/>
                <a:cs typeface="Arial"/>
              </a:rPr>
              <a:t>92.2%</a:t>
            </a:r>
            <a:endParaRPr lang="en-US" sz="2400" dirty="0">
              <a:solidFill>
                <a:schemeClr val="accent1"/>
              </a:solidFill>
              <a:latin typeface="+mj-lt"/>
              <a:cs typeface="Arial"/>
            </a:endParaRPr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3689D36F-0E74-439C-8BF7-BE388B2B4545}"/>
              </a:ext>
            </a:extLst>
          </p:cNvPr>
          <p:cNvSpPr txBox="1"/>
          <p:nvPr/>
        </p:nvSpPr>
        <p:spPr>
          <a:xfrm>
            <a:off x="4551071" y="3276848"/>
            <a:ext cx="1245618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2400" spc="-5" dirty="0" smtClean="0">
                <a:solidFill>
                  <a:schemeClr val="accent1"/>
                </a:solidFill>
                <a:latin typeface="+mj-lt"/>
                <a:cs typeface="Arial"/>
              </a:rPr>
              <a:t>81.3%</a:t>
            </a:r>
            <a:endParaRPr lang="en-US" sz="2400" dirty="0">
              <a:solidFill>
                <a:schemeClr val="accent1"/>
              </a:solidFill>
              <a:latin typeface="+mj-lt"/>
              <a:cs typeface="Arial"/>
            </a:endParaRPr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9396CD8C-7E7D-4CBC-AFB3-A4424860B64E}"/>
              </a:ext>
            </a:extLst>
          </p:cNvPr>
          <p:cNvSpPr txBox="1"/>
          <p:nvPr/>
        </p:nvSpPr>
        <p:spPr>
          <a:xfrm>
            <a:off x="8204265" y="3261171"/>
            <a:ext cx="946688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2400" spc="-5" dirty="0" smtClean="0">
                <a:solidFill>
                  <a:schemeClr val="accent1"/>
                </a:solidFill>
                <a:latin typeface="+mj-lt"/>
                <a:cs typeface="Arial"/>
              </a:rPr>
              <a:t>81.0 %</a:t>
            </a:r>
            <a:endParaRPr lang="en-US" sz="2400" dirty="0">
              <a:solidFill>
                <a:schemeClr val="accent1"/>
              </a:solidFill>
              <a:latin typeface="+mj-lt"/>
              <a:cs typeface="Arial"/>
            </a:endParaRPr>
          </a:p>
        </p:txBody>
      </p:sp>
      <p:sp>
        <p:nvSpPr>
          <p:cNvPr id="29" name="object 27" descr="Beige rectangle">
            <a:extLst>
              <a:ext uri="{FF2B5EF4-FFF2-40B4-BE49-F238E27FC236}">
                <a16:creationId xmlns:a16="http://schemas.microsoft.com/office/drawing/2014/main" id="{CE178D24-EC15-4677-8CE4-B6FAE887C7CE}"/>
              </a:ext>
            </a:extLst>
          </p:cNvPr>
          <p:cNvSpPr/>
          <p:nvPr/>
        </p:nvSpPr>
        <p:spPr>
          <a:xfrm flipV="1">
            <a:off x="976912" y="1205509"/>
            <a:ext cx="5922077" cy="124201"/>
          </a:xfrm>
          <a:custGeom>
            <a:avLst/>
            <a:gdLst/>
            <a:ahLst/>
            <a:cxnLst/>
            <a:rect l="l" t="t" r="r" b="b"/>
            <a:pathLst>
              <a:path w="2501265">
                <a:moveTo>
                  <a:pt x="0" y="0"/>
                </a:moveTo>
                <a:lnTo>
                  <a:pt x="2500883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 lang="en-US" dirty="0"/>
          </a:p>
        </p:txBody>
      </p:sp>
      <p:sp>
        <p:nvSpPr>
          <p:cNvPr id="38" name="Text Placeholder 3">
            <a:extLst>
              <a:ext uri="{FF2B5EF4-FFF2-40B4-BE49-F238E27FC236}">
                <a16:creationId xmlns:a16="http://schemas.microsoft.com/office/drawing/2014/main" id="{3AAF2546-6871-494C-A126-C625BBE3261B}"/>
              </a:ext>
            </a:extLst>
          </p:cNvPr>
          <p:cNvSpPr txBox="1">
            <a:spLocks/>
          </p:cNvSpPr>
          <p:nvPr/>
        </p:nvSpPr>
        <p:spPr>
          <a:xfrm>
            <a:off x="7722969" y="1673909"/>
            <a:ext cx="3274861" cy="5590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dirty="0">
                <a:solidFill>
                  <a:schemeClr val="bg1"/>
                </a:solidFill>
              </a:rPr>
              <a:t>Advanced my knowledge of offices/ services at the </a:t>
            </a:r>
            <a:r>
              <a:rPr lang="en-US" sz="1400" b="1" dirty="0" smtClean="0">
                <a:solidFill>
                  <a:schemeClr val="bg1"/>
                </a:solidFill>
              </a:rPr>
              <a:t>College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9" name="Text Placeholder 3">
            <a:extLst>
              <a:ext uri="{FF2B5EF4-FFF2-40B4-BE49-F238E27FC236}">
                <a16:creationId xmlns:a16="http://schemas.microsoft.com/office/drawing/2014/main" id="{80184BDF-DE58-4622-9C1E-1F326A76743E}"/>
              </a:ext>
            </a:extLst>
          </p:cNvPr>
          <p:cNvSpPr txBox="1">
            <a:spLocks/>
          </p:cNvSpPr>
          <p:nvPr/>
        </p:nvSpPr>
        <p:spPr>
          <a:xfrm>
            <a:off x="4094871" y="1712865"/>
            <a:ext cx="3464314" cy="486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dirty="0">
                <a:solidFill>
                  <a:schemeClr val="bg1"/>
                </a:solidFill>
              </a:rPr>
              <a:t>Broadened my capacity to collaborate</a:t>
            </a:r>
          </a:p>
          <a:p>
            <a:pPr marL="0" indent="0">
              <a:buNone/>
            </a:pPr>
            <a:endParaRPr lang="en-US" sz="1400" b="1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 descr="Line">
            <a:extLst>
              <a:ext uri="{FF2B5EF4-FFF2-40B4-BE49-F238E27FC236}">
                <a16:creationId xmlns:a16="http://schemas.microsoft.com/office/drawing/2014/main" id="{5C0E71B8-1D2B-4965-B2E2-9D9AD54201BD}"/>
              </a:ext>
            </a:extLst>
          </p:cNvPr>
          <p:cNvCxnSpPr>
            <a:cxnSpLocks/>
          </p:cNvCxnSpPr>
          <p:nvPr/>
        </p:nvCxnSpPr>
        <p:spPr>
          <a:xfrm>
            <a:off x="4006608" y="1524861"/>
            <a:ext cx="27586" cy="2113187"/>
          </a:xfrm>
          <a:prstGeom prst="line">
            <a:avLst/>
          </a:prstGeom>
          <a:ln w="3175">
            <a:solidFill>
              <a:schemeClr val="bg2">
                <a:lumMod val="20000"/>
                <a:lumOff val="80000"/>
                <a:alpha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Placeholder 3">
            <a:extLst>
              <a:ext uri="{FF2B5EF4-FFF2-40B4-BE49-F238E27FC236}">
                <a16:creationId xmlns:a16="http://schemas.microsoft.com/office/drawing/2014/main" id="{80184BDF-DE58-4622-9C1E-1F326A76743E}"/>
              </a:ext>
            </a:extLst>
          </p:cNvPr>
          <p:cNvSpPr txBox="1">
            <a:spLocks/>
          </p:cNvSpPr>
          <p:nvPr/>
        </p:nvSpPr>
        <p:spPr>
          <a:xfrm>
            <a:off x="53989" y="1739539"/>
            <a:ext cx="3861455" cy="34544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Enhanced </a:t>
            </a:r>
            <a:r>
              <a:rPr lang="en-US" b="1" dirty="0">
                <a:solidFill>
                  <a:schemeClr val="bg1"/>
                </a:solidFill>
              </a:rPr>
              <a:t>my relationships with </a:t>
            </a:r>
            <a:r>
              <a:rPr lang="en-US" b="1" dirty="0" smtClean="0">
                <a:solidFill>
                  <a:schemeClr val="bg1"/>
                </a:solidFill>
              </a:rPr>
              <a:t>colleagues  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17" name="Straight Connector 16" descr="Line">
            <a:extLst>
              <a:ext uri="{FF2B5EF4-FFF2-40B4-BE49-F238E27FC236}">
                <a16:creationId xmlns:a16="http://schemas.microsoft.com/office/drawing/2014/main" id="{5C0E71B8-1D2B-4965-B2E2-9D9AD54201BD}"/>
              </a:ext>
            </a:extLst>
          </p:cNvPr>
          <p:cNvCxnSpPr>
            <a:cxnSpLocks/>
          </p:cNvCxnSpPr>
          <p:nvPr/>
        </p:nvCxnSpPr>
        <p:spPr>
          <a:xfrm>
            <a:off x="7559185" y="1524861"/>
            <a:ext cx="21261" cy="2160660"/>
          </a:xfrm>
          <a:prstGeom prst="line">
            <a:avLst/>
          </a:prstGeom>
          <a:ln w="3175">
            <a:solidFill>
              <a:schemeClr val="bg2">
                <a:lumMod val="20000"/>
                <a:lumOff val="80000"/>
                <a:alpha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 descr="Line">
            <a:extLst>
              <a:ext uri="{FF2B5EF4-FFF2-40B4-BE49-F238E27FC236}">
                <a16:creationId xmlns:a16="http://schemas.microsoft.com/office/drawing/2014/main" id="{5C0E71B8-1D2B-4965-B2E2-9D9AD54201BD}"/>
              </a:ext>
            </a:extLst>
          </p:cNvPr>
          <p:cNvCxnSpPr>
            <a:cxnSpLocks/>
          </p:cNvCxnSpPr>
          <p:nvPr/>
        </p:nvCxnSpPr>
        <p:spPr>
          <a:xfrm>
            <a:off x="9017871" y="4008799"/>
            <a:ext cx="14163" cy="2818757"/>
          </a:xfrm>
          <a:prstGeom prst="line">
            <a:avLst/>
          </a:prstGeom>
          <a:ln w="3175">
            <a:solidFill>
              <a:schemeClr val="accent3">
                <a:alpha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903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 descr="Blue rectangle">
            <a:extLst>
              <a:ext uri="{FF2B5EF4-FFF2-40B4-BE49-F238E27FC236}">
                <a16:creationId xmlns:a16="http://schemas.microsoft.com/office/drawing/2014/main" id="{33BB357B-B238-4C43-8242-F33D9E1D4905}"/>
              </a:ext>
            </a:extLst>
          </p:cNvPr>
          <p:cNvSpPr/>
          <p:nvPr/>
        </p:nvSpPr>
        <p:spPr>
          <a:xfrm>
            <a:off x="2400" y="0"/>
            <a:ext cx="12189600" cy="6858000"/>
          </a:xfrm>
          <a:custGeom>
            <a:avLst/>
            <a:gdLst/>
            <a:ahLst/>
            <a:cxnLst/>
            <a:rect l="l" t="t" r="r" b="b"/>
            <a:pathLst>
              <a:path w="12189460" h="6858000">
                <a:moveTo>
                  <a:pt x="0" y="6858000"/>
                </a:moveTo>
                <a:lnTo>
                  <a:pt x="12188952" y="6858000"/>
                </a:lnTo>
                <a:lnTo>
                  <a:pt x="1218895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82000"/>
            </a:schemeClr>
          </a:solidFill>
        </p:spPr>
        <p:txBody>
          <a:bodyPr wrap="square" lIns="0" tIns="0" rIns="0" bIns="0" rtlCol="0"/>
          <a:lstStyle/>
          <a:p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592443CF-1BB0-4648-AEBA-9AFB75D72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3076"/>
            <a:ext cx="10515600" cy="965758"/>
          </a:xfrm>
        </p:spPr>
        <p:txBody>
          <a:bodyPr/>
          <a:lstStyle/>
          <a:p>
            <a:r>
              <a:rPr lang="en-US" b="0" dirty="0">
                <a:solidFill>
                  <a:schemeClr val="bg1"/>
                </a:solidFill>
              </a:rPr>
              <a:t>Ranking </a:t>
            </a:r>
            <a:r>
              <a:rPr lang="en-US" b="0" dirty="0" smtClean="0">
                <a:solidFill>
                  <a:schemeClr val="bg1"/>
                </a:solidFill>
              </a:rPr>
              <a:t>the </a:t>
            </a:r>
            <a:r>
              <a:rPr lang="en-US" b="0" dirty="0">
                <a:solidFill>
                  <a:schemeClr val="bg1"/>
                </a:solidFill>
              </a:rPr>
              <a:t>importance to your participation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F16D174-C1FB-4494-B78F-EFF7C645A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4886" y="6174902"/>
            <a:ext cx="357116" cy="365125"/>
          </a:xfrm>
        </p:spPr>
        <p:txBody>
          <a:bodyPr/>
          <a:lstStyle/>
          <a:p>
            <a:fld id="{82EE24B5-652C-4DB5-B7C3-B5BBEC1280B1}" type="slidenum">
              <a:rPr lang="en-US" smtClean="0"/>
              <a:t>9</a:t>
            </a:fld>
            <a:endParaRPr lang="en-US" dirty="0"/>
          </a:p>
        </p:txBody>
      </p:sp>
      <p:sp>
        <p:nvSpPr>
          <p:cNvPr id="9" name="object 5" descr="Beige rectangle">
            <a:extLst>
              <a:ext uri="{FF2B5EF4-FFF2-40B4-BE49-F238E27FC236}">
                <a16:creationId xmlns:a16="http://schemas.microsoft.com/office/drawing/2014/main" id="{3C19A568-7E73-443A-A183-2C3EDA0087DF}"/>
              </a:ext>
            </a:extLst>
          </p:cNvPr>
          <p:cNvSpPr/>
          <p:nvPr/>
        </p:nvSpPr>
        <p:spPr>
          <a:xfrm>
            <a:off x="958669" y="1325792"/>
            <a:ext cx="4356000" cy="0"/>
          </a:xfrm>
          <a:custGeom>
            <a:avLst/>
            <a:gdLst/>
            <a:ahLst/>
            <a:cxnLst/>
            <a:rect l="l" t="t" r="r" b="b"/>
            <a:pathLst>
              <a:path w="3931920">
                <a:moveTo>
                  <a:pt x="0" y="0"/>
                </a:moveTo>
                <a:lnTo>
                  <a:pt x="3931920" y="0"/>
                </a:lnTo>
              </a:path>
            </a:pathLst>
          </a:custGeom>
          <a:ln w="54864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 lang="en-US" dirty="0"/>
          </a:p>
        </p:txBody>
      </p:sp>
      <p:pic>
        <p:nvPicPr>
          <p:cNvPr id="2" name="Picture 1" descr="Ranking the importance of the following factors on your participation on a scale of 0 as least important to 6 as most important:&#10;Impact on my own teaching and learning: 4.7;&#10;Building community with colleagues across disciplines: 4.1;&#10;Impact on promotion/tenure: 3.5;&#10;Compensation for my time/contributions: 3.4;&#10;Addressing social or cultural issues, themes, or practices that affect our students and colleagues: 3.1;&#10;Learning new technologies or skills: 3.1&#10;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68" y="1418834"/>
            <a:ext cx="11556533" cy="5066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75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0">
      <a:dk1>
        <a:sysClr val="windowText" lastClr="000000"/>
      </a:dk1>
      <a:lt1>
        <a:sysClr val="window" lastClr="FFFFFF"/>
      </a:lt1>
      <a:dk2>
        <a:srgbClr val="00292E"/>
      </a:dk2>
      <a:lt2>
        <a:srgbClr val="64B2C1"/>
      </a:lt2>
      <a:accent1>
        <a:srgbClr val="F0CDA1"/>
      </a:accent1>
      <a:accent2>
        <a:srgbClr val="107082"/>
      </a:accent2>
      <a:accent3>
        <a:srgbClr val="054854"/>
      </a:accent3>
      <a:accent4>
        <a:srgbClr val="00AEEF"/>
      </a:accent4>
      <a:accent5>
        <a:srgbClr val="F99927"/>
      </a:accent5>
      <a:accent6>
        <a:srgbClr val="EC7216"/>
      </a:accent6>
      <a:hlink>
        <a:srgbClr val="000000"/>
      </a:hlink>
      <a:folHlink>
        <a:srgbClr val="000000"/>
      </a:folHlink>
    </a:clrScheme>
    <a:fontScheme name="Custom 24">
      <a:majorFont>
        <a:latin typeface="Gill Sans MT"/>
        <a:ea typeface=""/>
        <a:cs typeface=""/>
      </a:majorFont>
      <a:minorFont>
        <a:latin typeface="Arial 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M45022061_Professional services marketing plan_SL_V1" id="{B214D568-CC3C-4109-877A-D7A12976D35F}" vid="{D425069E-A49A-4A86-9A62-1864F0635A9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2DDA16B-F3AC-4A5B-9F5F-6F5A8F47A9E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C118CE8-9293-4220-BA3B-5D353B13ABC9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16c05727-aa75-4e4a-9b5f-8a80a1165891"/>
    <ds:schemaRef ds:uri="71af3243-3dd4-4a8d-8c0d-dd76da1f02a5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426FE2C-7640-4BF0-9D68-FDFD4151FD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Professional services marketing plan</Template>
  <TotalTime>0</TotalTime>
  <Words>573</Words>
  <Application>Microsoft Office PowerPoint</Application>
  <PresentationFormat>Widescreen</PresentationFormat>
  <Paragraphs>164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</vt:lpstr>
      <vt:lpstr>Calibri</vt:lpstr>
      <vt:lpstr>Gill Sans MT</vt:lpstr>
      <vt:lpstr>Office Theme</vt:lpstr>
      <vt:lpstr>LaGuardia CC:  Faculty Needs Assessment Survey</vt:lpstr>
      <vt:lpstr>Survey Participants</vt:lpstr>
      <vt:lpstr>CTL Engagement: Activities</vt:lpstr>
      <vt:lpstr>Implemented/Applied learning into classroom:</vt:lpstr>
      <vt:lpstr>CTL Engagement: Motivation</vt:lpstr>
      <vt:lpstr>PD Seminar/Workshop Format</vt:lpstr>
      <vt:lpstr>Participation has contributed to:</vt:lpstr>
      <vt:lpstr>Impact of Co-leading a Seminar</vt:lpstr>
      <vt:lpstr>Ranking the importance to your participation</vt:lpstr>
      <vt:lpstr>Suggested Engagement Opportunities</vt:lpstr>
      <vt:lpstr>What’s Next?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2019-10-11T19:22:24Z</dcterms:created>
  <dcterms:modified xsi:type="dcterms:W3CDTF">2019-12-13T20:25:02Z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